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7556500" cy="10693400"/>
  <p:notesSz cx="6858000" cy="9144000"/>
  <p:embeddedFontLst>
    <p:embeddedFont>
      <p:font typeface="Champagne &amp; Limousines 1 Bold" charset="1" panose="020B0702020202020504"/>
      <p:regular r:id="rId18"/>
    </p:embeddedFont>
    <p:embeddedFont>
      <p:font typeface="Champagne &amp; Limousines 2 Bold" charset="1" panose="020B0702020202020504"/>
      <p:regular r:id="rId19"/>
    </p:embeddedFont>
    <p:embeddedFont>
      <p:font typeface="Champagne &amp; Limousines 1 Bold Italics" charset="1" panose="020B0702020202090504"/>
      <p:regular r:id="rId20"/>
    </p:embeddedFont>
    <p:embeddedFont>
      <p:font typeface="Arimo" charset="1" panose="020B0604020202020204"/>
      <p:regular r:id="rId21"/>
    </p:embeddedFont>
    <p:embeddedFont>
      <p:font typeface="Champagne &amp; Limousines 2 Bold Italics" charset="1" panose="020B0702020202090504"/>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blackoz.fr/entreprise/" TargetMode="External" Type="http://schemas.openxmlformats.org/officeDocument/2006/relationships/hyperlink"/><Relationship Id="rId11" Target="https://www.blackoz.fr/entreprise/" TargetMode="External" Type="http://schemas.openxmlformats.org/officeDocument/2006/relationships/hyperlink"/><Relationship Id="rId12" Target="https://www.blackoz.fr/entreprise/" TargetMode="External" Type="http://schemas.openxmlformats.org/officeDocument/2006/relationships/hyperlink"/><Relationship Id="rId2" Target="../media/image1.jpeg" Type="http://schemas.openxmlformats.org/officeDocument/2006/relationships/image"/><Relationship Id="rId3" Target="https://www.blackoz.fr/entreprise/" TargetMode="External" Type="http://schemas.openxmlformats.org/officeDocument/2006/relationships/hyperlink"/><Relationship Id="rId4" Target="../media/image2.png" Type="http://schemas.openxmlformats.org/officeDocument/2006/relationships/image"/><Relationship Id="rId5" Target="../media/image3.jpeg" Type="http://schemas.openxmlformats.org/officeDocument/2006/relationships/image"/><Relationship Id="rId6" Target="../media/image4.jpeg" Type="http://schemas.openxmlformats.org/officeDocument/2006/relationships/image"/><Relationship Id="rId7" Target="../media/image5.jpeg" Type="http://schemas.openxmlformats.org/officeDocument/2006/relationships/image"/><Relationship Id="rId8" Target="../media/image6.png" Type="http://schemas.openxmlformats.org/officeDocument/2006/relationships/image"/><Relationship Id="rId9" Target="../media/image7.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1.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21.jpeg" Type="http://schemas.openxmlformats.org/officeDocument/2006/relationships/image"/><Relationship Id="rId4" Target="../media/image22.jpeg" Type="http://schemas.openxmlformats.org/officeDocument/2006/relationships/image"/><Relationship Id="rId5" Target="../media/image23.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0.jpeg" Type="http://schemas.openxmlformats.org/officeDocument/2006/relationships/image"/><Relationship Id="rId4" Target="../media/image11.jpeg" Type="http://schemas.openxmlformats.org/officeDocument/2006/relationships/image"/><Relationship Id="rId5" Target="../media/image12.jpe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10.jpeg" Type="http://schemas.openxmlformats.org/officeDocument/2006/relationships/image"/><Relationship Id="rId6" Target="../media/image11.jpeg" Type="http://schemas.openxmlformats.org/officeDocument/2006/relationships/image"/><Relationship Id="rId7" Target="../media/image12.jpeg" Type="http://schemas.openxmlformats.org/officeDocument/2006/relationships/image"/><Relationship Id="rId8" Target="../media/image6.png" Type="http://schemas.openxmlformats.org/officeDocument/2006/relationships/image"/><Relationship Id="rId9" Target="../media/image7.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3.png" Type="http://schemas.openxmlformats.org/officeDocument/2006/relationships/image"/><Relationship Id="rId4" Target="../media/image1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5.jpeg" Type="http://schemas.openxmlformats.org/officeDocument/2006/relationships/image"/><Relationship Id="rId4" Target="../media/image16.jpeg" Type="http://schemas.openxmlformats.org/officeDocument/2006/relationships/image"/><Relationship Id="rId5" Target="../media/image17.jpeg" Type="http://schemas.openxmlformats.org/officeDocument/2006/relationships/image"/><Relationship Id="rId6" Target="../media/image18.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9.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0.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20.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jpeg" Type="http://schemas.openxmlformats.org/officeDocument/2006/relationships/image"/><Relationship Id="rId4" Target="https://www.blackoz.fr/entreprise/"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C8AD80"/>
        </a:solidFill>
      </p:bgPr>
    </p:bg>
    <p:spTree>
      <p:nvGrpSpPr>
        <p:cNvPr id="1" name=""/>
        <p:cNvGrpSpPr/>
        <p:nvPr/>
      </p:nvGrpSpPr>
      <p:grpSpPr>
        <a:xfrm>
          <a:off x="0" y="0"/>
          <a:ext cx="0" cy="0"/>
          <a:chOff x="0" y="0"/>
          <a:chExt cx="0" cy="0"/>
        </a:xfrm>
      </p:grpSpPr>
      <p:sp>
        <p:nvSpPr>
          <p:cNvPr name="Freeform 2" id="2">
            <a:hlinkClick r:id="rId3" tooltip="https://www.blackoz.fr/entreprise/"/>
          </p:cNvPr>
          <p:cNvSpPr/>
          <p:nvPr/>
        </p:nvSpPr>
        <p:spPr>
          <a:xfrm flipH="false" flipV="false" rot="0">
            <a:off x="-338875" y="885543"/>
            <a:ext cx="8453638" cy="2953233"/>
          </a:xfrm>
          <a:custGeom>
            <a:avLst/>
            <a:gdLst/>
            <a:ahLst/>
            <a:cxnLst/>
            <a:rect r="r" b="b" t="t" l="l"/>
            <a:pathLst>
              <a:path h="2953233" w="8453638">
                <a:moveTo>
                  <a:pt x="0" y="0"/>
                </a:moveTo>
                <a:lnTo>
                  <a:pt x="8453637" y="0"/>
                </a:lnTo>
                <a:lnTo>
                  <a:pt x="8453637" y="2953233"/>
                </a:lnTo>
                <a:lnTo>
                  <a:pt x="0" y="2953233"/>
                </a:lnTo>
                <a:lnTo>
                  <a:pt x="0" y="0"/>
                </a:lnTo>
                <a:close/>
              </a:path>
            </a:pathLst>
          </a:custGeom>
          <a:blipFill>
            <a:blip r:embed="rId2"/>
            <a:stretch>
              <a:fillRect l="-6358" t="-60668" r="0" b="-33367"/>
            </a:stretch>
          </a:blipFill>
        </p:spPr>
      </p:sp>
      <p:sp>
        <p:nvSpPr>
          <p:cNvPr name="Freeform 3" id="3"/>
          <p:cNvSpPr/>
          <p:nvPr/>
        </p:nvSpPr>
        <p:spPr>
          <a:xfrm flipH="false" flipV="false" rot="0">
            <a:off x="5507237" y="-778265"/>
            <a:ext cx="2833425" cy="2832244"/>
          </a:xfrm>
          <a:custGeom>
            <a:avLst/>
            <a:gdLst/>
            <a:ahLst/>
            <a:cxnLst/>
            <a:rect r="r" b="b" t="t" l="l"/>
            <a:pathLst>
              <a:path h="2832244" w="2833425">
                <a:moveTo>
                  <a:pt x="0" y="0"/>
                </a:moveTo>
                <a:lnTo>
                  <a:pt x="2833425" y="0"/>
                </a:lnTo>
                <a:lnTo>
                  <a:pt x="2833425" y="2832244"/>
                </a:lnTo>
                <a:lnTo>
                  <a:pt x="0" y="2832244"/>
                </a:lnTo>
                <a:lnTo>
                  <a:pt x="0" y="0"/>
                </a:lnTo>
                <a:close/>
              </a:path>
            </a:pathLst>
          </a:custGeom>
          <a:blipFill>
            <a:blip r:embed="rId4"/>
            <a:stretch>
              <a:fillRect l="0" t="0" r="0" b="0"/>
            </a:stretch>
          </a:blipFill>
        </p:spPr>
      </p:sp>
      <p:sp>
        <p:nvSpPr>
          <p:cNvPr name="Freeform 4" id="4"/>
          <p:cNvSpPr/>
          <p:nvPr/>
        </p:nvSpPr>
        <p:spPr>
          <a:xfrm flipH="false" flipV="false" rot="0">
            <a:off x="334129" y="4117478"/>
            <a:ext cx="2755313" cy="1835727"/>
          </a:xfrm>
          <a:custGeom>
            <a:avLst/>
            <a:gdLst/>
            <a:ahLst/>
            <a:cxnLst/>
            <a:rect r="r" b="b" t="t" l="l"/>
            <a:pathLst>
              <a:path h="1835727" w="2755313">
                <a:moveTo>
                  <a:pt x="0" y="0"/>
                </a:moveTo>
                <a:lnTo>
                  <a:pt x="2755313" y="0"/>
                </a:lnTo>
                <a:lnTo>
                  <a:pt x="2755313" y="1835727"/>
                </a:lnTo>
                <a:lnTo>
                  <a:pt x="0" y="1835727"/>
                </a:lnTo>
                <a:lnTo>
                  <a:pt x="0" y="0"/>
                </a:lnTo>
                <a:close/>
              </a:path>
            </a:pathLst>
          </a:custGeom>
          <a:blipFill>
            <a:blip r:embed="rId5"/>
            <a:stretch>
              <a:fillRect l="0" t="0" r="0" b="0"/>
            </a:stretch>
          </a:blipFill>
        </p:spPr>
      </p:sp>
      <p:sp>
        <p:nvSpPr>
          <p:cNvPr name="Freeform 5" id="5"/>
          <p:cNvSpPr/>
          <p:nvPr/>
        </p:nvSpPr>
        <p:spPr>
          <a:xfrm flipH="false" flipV="false" rot="0">
            <a:off x="3279818" y="6238634"/>
            <a:ext cx="4035003" cy="1867798"/>
          </a:xfrm>
          <a:custGeom>
            <a:avLst/>
            <a:gdLst/>
            <a:ahLst/>
            <a:cxnLst/>
            <a:rect r="r" b="b" t="t" l="l"/>
            <a:pathLst>
              <a:path h="1867798" w="4035003">
                <a:moveTo>
                  <a:pt x="0" y="0"/>
                </a:moveTo>
                <a:lnTo>
                  <a:pt x="4035003" y="0"/>
                </a:lnTo>
                <a:lnTo>
                  <a:pt x="4035003" y="1867798"/>
                </a:lnTo>
                <a:lnTo>
                  <a:pt x="0" y="1867798"/>
                </a:lnTo>
                <a:lnTo>
                  <a:pt x="0" y="0"/>
                </a:lnTo>
                <a:close/>
              </a:path>
            </a:pathLst>
          </a:custGeom>
          <a:blipFill>
            <a:blip r:embed="rId6"/>
            <a:stretch>
              <a:fillRect l="-3000" t="-44728" r="0" b="-77783"/>
            </a:stretch>
          </a:blipFill>
        </p:spPr>
      </p:sp>
      <p:sp>
        <p:nvSpPr>
          <p:cNvPr name="Freeform 6" id="6"/>
          <p:cNvSpPr/>
          <p:nvPr/>
        </p:nvSpPr>
        <p:spPr>
          <a:xfrm flipH="false" flipV="false" rot="0">
            <a:off x="238394" y="8274231"/>
            <a:ext cx="2946783" cy="1964522"/>
          </a:xfrm>
          <a:custGeom>
            <a:avLst/>
            <a:gdLst/>
            <a:ahLst/>
            <a:cxnLst/>
            <a:rect r="r" b="b" t="t" l="l"/>
            <a:pathLst>
              <a:path h="1964522" w="2946783">
                <a:moveTo>
                  <a:pt x="0" y="0"/>
                </a:moveTo>
                <a:lnTo>
                  <a:pt x="2946783" y="0"/>
                </a:lnTo>
                <a:lnTo>
                  <a:pt x="2946783" y="1964522"/>
                </a:lnTo>
                <a:lnTo>
                  <a:pt x="0" y="1964522"/>
                </a:lnTo>
                <a:lnTo>
                  <a:pt x="0" y="0"/>
                </a:lnTo>
                <a:close/>
              </a:path>
            </a:pathLst>
          </a:custGeom>
          <a:blipFill>
            <a:blip r:embed="rId7"/>
            <a:stretch>
              <a:fillRect l="0" t="0" r="0" b="0"/>
            </a:stretch>
          </a:blipFill>
        </p:spPr>
      </p:sp>
      <p:sp>
        <p:nvSpPr>
          <p:cNvPr name="Freeform 7" id="7"/>
          <p:cNvSpPr/>
          <p:nvPr/>
        </p:nvSpPr>
        <p:spPr>
          <a:xfrm flipH="false" flipV="false" rot="0">
            <a:off x="1140107" y="10025671"/>
            <a:ext cx="985560" cy="237901"/>
          </a:xfrm>
          <a:custGeom>
            <a:avLst/>
            <a:gdLst/>
            <a:ahLst/>
            <a:cxnLst/>
            <a:rect r="r" b="b" t="t" l="l"/>
            <a:pathLst>
              <a:path h="237901" w="985560">
                <a:moveTo>
                  <a:pt x="0" y="0"/>
                </a:moveTo>
                <a:lnTo>
                  <a:pt x="985560" y="0"/>
                </a:lnTo>
                <a:lnTo>
                  <a:pt x="985560" y="237901"/>
                </a:lnTo>
                <a:lnTo>
                  <a:pt x="0" y="23790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8" id="8"/>
          <p:cNvSpPr txBox="true"/>
          <p:nvPr/>
        </p:nvSpPr>
        <p:spPr>
          <a:xfrm rot="0">
            <a:off x="-556755" y="9978046"/>
            <a:ext cx="4379283" cy="253574"/>
          </a:xfrm>
          <a:prstGeom prst="rect">
            <a:avLst/>
          </a:prstGeom>
        </p:spPr>
        <p:txBody>
          <a:bodyPr anchor="t" rtlCol="false" tIns="0" lIns="0" bIns="0" rIns="0">
            <a:spAutoFit/>
          </a:bodyPr>
          <a:lstStyle/>
          <a:p>
            <a:pPr algn="ctr">
              <a:lnSpc>
                <a:spcPts val="1915"/>
              </a:lnSpc>
            </a:pPr>
            <a:r>
              <a:rPr lang="en-US" b="true" sz="1368">
                <a:solidFill>
                  <a:srgbClr val="000000"/>
                </a:solidFill>
                <a:latin typeface="Champagne &amp; Limousines 1 Bold"/>
                <a:ea typeface="Champagne &amp; Limousines 1 Bold"/>
                <a:cs typeface="Champagne &amp; Limousines 1 Bold"/>
                <a:sym typeface="Champagne &amp; Limousines 1 Bold"/>
                <a:hlinkClick r:id="rId10" tooltip="https://www.blackoz.fr/entreprise/"/>
              </a:rPr>
              <a:t>Performance</a:t>
            </a:r>
          </a:p>
        </p:txBody>
      </p:sp>
      <p:sp>
        <p:nvSpPr>
          <p:cNvPr name="TextBox 9" id="9"/>
          <p:cNvSpPr txBox="true"/>
          <p:nvPr/>
        </p:nvSpPr>
        <p:spPr>
          <a:xfrm rot="0">
            <a:off x="3137261" y="4170688"/>
            <a:ext cx="4422739" cy="1629873"/>
          </a:xfrm>
          <a:prstGeom prst="rect">
            <a:avLst/>
          </a:prstGeom>
        </p:spPr>
        <p:txBody>
          <a:bodyPr anchor="t" rtlCol="false" tIns="0" lIns="0" bIns="0" rIns="0">
            <a:spAutoFit/>
          </a:bodyPr>
          <a:lstStyle/>
          <a:p>
            <a:pPr algn="l">
              <a:lnSpc>
                <a:spcPts val="1885"/>
              </a:lnSpc>
            </a:pPr>
            <a:r>
              <a:rPr lang="en-US" sz="1346" b="true">
                <a:solidFill>
                  <a:srgbClr val="000000"/>
                </a:solidFill>
                <a:latin typeface="Champagne &amp; Limousines 2 Bold"/>
                <a:ea typeface="Champagne &amp; Limousines 2 Bold"/>
                <a:cs typeface="Champagne &amp; Limousines 2 Bold"/>
                <a:sym typeface="Champagne &amp; Limousines 2 Bold"/>
              </a:rPr>
              <a:t>Les risques psychosociaux incluent des facteurs tels que le stress, le harcèlement ou la surcharge de travail, pouvant nuire à la santé mentale des employés. Ils engendrent des troubles comme l'anxiété ou la dépression, affectant la productivité et l'ambiance au travail. Pour améliorer la situation, il est essentiel de renforcer la communication, d’instaurer un climat de confiance </a:t>
            </a:r>
          </a:p>
        </p:txBody>
      </p:sp>
      <p:sp>
        <p:nvSpPr>
          <p:cNvPr name="Freeform 10" id="10"/>
          <p:cNvSpPr/>
          <p:nvPr/>
        </p:nvSpPr>
        <p:spPr>
          <a:xfrm flipH="false" flipV="false" rot="0">
            <a:off x="4808977" y="7953211"/>
            <a:ext cx="1078966" cy="260448"/>
          </a:xfrm>
          <a:custGeom>
            <a:avLst/>
            <a:gdLst/>
            <a:ahLst/>
            <a:cxnLst/>
            <a:rect r="r" b="b" t="t" l="l"/>
            <a:pathLst>
              <a:path h="260448" w="1078966">
                <a:moveTo>
                  <a:pt x="0" y="0"/>
                </a:moveTo>
                <a:lnTo>
                  <a:pt x="1078965" y="0"/>
                </a:lnTo>
                <a:lnTo>
                  <a:pt x="1078965" y="260448"/>
                </a:lnTo>
                <a:lnTo>
                  <a:pt x="0" y="26044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1" id="11"/>
          <p:cNvSpPr txBox="true"/>
          <p:nvPr/>
        </p:nvSpPr>
        <p:spPr>
          <a:xfrm rot="0">
            <a:off x="397608" y="6148070"/>
            <a:ext cx="2739653" cy="2072035"/>
          </a:xfrm>
          <a:prstGeom prst="rect">
            <a:avLst/>
          </a:prstGeom>
        </p:spPr>
        <p:txBody>
          <a:bodyPr anchor="t" rtlCol="false" tIns="0" lIns="0" bIns="0" rIns="0">
            <a:spAutoFit/>
          </a:bodyPr>
          <a:lstStyle/>
          <a:p>
            <a:pPr algn="l">
              <a:lnSpc>
                <a:spcPts val="1818"/>
              </a:lnSpc>
            </a:pPr>
            <a:r>
              <a:rPr lang="en-US" sz="1298" b="true">
                <a:solidFill>
                  <a:srgbClr val="000000"/>
                </a:solidFill>
                <a:latin typeface="Champagne &amp; Limousines 2 Bold"/>
                <a:ea typeface="Champagne &amp; Limousines 2 Bold"/>
                <a:cs typeface="Champagne &amp; Limousines 2 Bold"/>
                <a:sym typeface="Champagne &amp; Limousines 2 Bold"/>
              </a:rPr>
              <a:t>Améliorer la QVT passe par la réduction du stress, la reconnaissance du travail accompli et l'encouragement de l'équilibre entre vie professionnelle et personnelle. Des espaces de détente, des formations sur le bien-être et une communication ouverte renforcent la motivation, l'engagement et la satisfaction des employés.</a:t>
            </a:r>
          </a:p>
        </p:txBody>
      </p:sp>
      <p:sp>
        <p:nvSpPr>
          <p:cNvPr name="TextBox 12" id="12"/>
          <p:cNvSpPr txBox="true"/>
          <p:nvPr/>
        </p:nvSpPr>
        <p:spPr>
          <a:xfrm rot="0">
            <a:off x="2580555" y="7896061"/>
            <a:ext cx="5433530" cy="314964"/>
          </a:xfrm>
          <a:prstGeom prst="rect">
            <a:avLst/>
          </a:prstGeom>
        </p:spPr>
        <p:txBody>
          <a:bodyPr anchor="t" rtlCol="false" tIns="0" lIns="0" bIns="0" rIns="0">
            <a:spAutoFit/>
          </a:bodyPr>
          <a:lstStyle/>
          <a:p>
            <a:pPr algn="ctr">
              <a:lnSpc>
                <a:spcPts val="2377"/>
              </a:lnSpc>
            </a:pPr>
            <a:r>
              <a:rPr lang="en-US" b="true" sz="1697">
                <a:solidFill>
                  <a:srgbClr val="242323"/>
                </a:solidFill>
                <a:latin typeface="Champagne &amp; Limousines 1 Bold"/>
                <a:ea typeface="Champagne &amp; Limousines 1 Bold"/>
                <a:cs typeface="Champagne &amp; Limousines 1 Bold"/>
                <a:sym typeface="Champagne &amp; Limousines 1 Bold"/>
                <a:hlinkClick r:id="rId11" tooltip="https://www.blackoz.fr/entreprise/"/>
              </a:rPr>
              <a:t>QVT</a:t>
            </a:r>
          </a:p>
        </p:txBody>
      </p:sp>
      <p:sp>
        <p:nvSpPr>
          <p:cNvPr name="Freeform 13" id="13"/>
          <p:cNvSpPr/>
          <p:nvPr/>
        </p:nvSpPr>
        <p:spPr>
          <a:xfrm flipH="false" flipV="false" rot="0">
            <a:off x="1268969" y="5833296"/>
            <a:ext cx="993506" cy="239819"/>
          </a:xfrm>
          <a:custGeom>
            <a:avLst/>
            <a:gdLst/>
            <a:ahLst/>
            <a:cxnLst/>
            <a:rect r="r" b="b" t="t" l="l"/>
            <a:pathLst>
              <a:path h="239819" w="993506">
                <a:moveTo>
                  <a:pt x="0" y="0"/>
                </a:moveTo>
                <a:lnTo>
                  <a:pt x="993506" y="0"/>
                </a:lnTo>
                <a:lnTo>
                  <a:pt x="993506" y="239819"/>
                </a:lnTo>
                <a:lnTo>
                  <a:pt x="0" y="23981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4" id="14"/>
          <p:cNvSpPr txBox="true"/>
          <p:nvPr/>
        </p:nvSpPr>
        <p:spPr>
          <a:xfrm rot="0">
            <a:off x="-1930763" y="174049"/>
            <a:ext cx="11421525" cy="643067"/>
          </a:xfrm>
          <a:prstGeom prst="rect">
            <a:avLst/>
          </a:prstGeom>
        </p:spPr>
        <p:txBody>
          <a:bodyPr anchor="t" rtlCol="false" tIns="0" lIns="0" bIns="0" rIns="0">
            <a:spAutoFit/>
          </a:bodyPr>
          <a:lstStyle/>
          <a:p>
            <a:pPr algn="ctr">
              <a:lnSpc>
                <a:spcPts val="4996"/>
              </a:lnSpc>
            </a:pPr>
            <a:r>
              <a:rPr lang="en-US" sz="3569" b="true">
                <a:solidFill>
                  <a:srgbClr val="000000"/>
                </a:solidFill>
                <a:latin typeface="Champagne &amp; Limousines 1 Bold"/>
                <a:ea typeface="Champagne &amp; Limousines 1 Bold"/>
                <a:cs typeface="Champagne &amp; Limousines 1 Bold"/>
                <a:sym typeface="Champagne &amp; Limousines 1 Bold"/>
              </a:rPr>
              <a:t>L’insolite qui booste votre entreprise</a:t>
            </a:r>
          </a:p>
        </p:txBody>
      </p:sp>
      <p:sp>
        <p:nvSpPr>
          <p:cNvPr name="TextBox 15" id="15"/>
          <p:cNvSpPr txBox="true"/>
          <p:nvPr/>
        </p:nvSpPr>
        <p:spPr>
          <a:xfrm rot="0">
            <a:off x="3400730" y="8265355"/>
            <a:ext cx="4036868" cy="1670645"/>
          </a:xfrm>
          <a:prstGeom prst="rect">
            <a:avLst/>
          </a:prstGeom>
        </p:spPr>
        <p:txBody>
          <a:bodyPr anchor="t" rtlCol="false" tIns="0" lIns="0" bIns="0" rIns="0">
            <a:spAutoFit/>
          </a:bodyPr>
          <a:lstStyle/>
          <a:p>
            <a:pPr algn="l">
              <a:lnSpc>
                <a:spcPts val="1892"/>
              </a:lnSpc>
            </a:pPr>
            <a:r>
              <a:rPr lang="en-US" sz="1351" b="true">
                <a:solidFill>
                  <a:srgbClr val="000000"/>
                </a:solidFill>
                <a:latin typeface="Champagne &amp; Limousines 2 Bold"/>
                <a:ea typeface="Champagne &amp; Limousines 2 Bold"/>
                <a:cs typeface="Champagne &amp; Limousines 2 Bold"/>
                <a:sym typeface="Champagne &amp; Limousines 2 Bold"/>
              </a:rPr>
              <a:t>Les team buildings renforcent la cohésion et la communication au sein d'une équipe, favorisant la collaboration et la confiance mutuelle. En améliorant les relations interpersonnelles, ils boostent la motivation, la créativité et l'efficacité collective, ce qui permet aux équipes de mieux gérer les défis et d'atteindre leurs objectifs.</a:t>
            </a:r>
          </a:p>
        </p:txBody>
      </p:sp>
      <p:sp>
        <p:nvSpPr>
          <p:cNvPr name="TextBox 16" id="16"/>
          <p:cNvSpPr txBox="true"/>
          <p:nvPr/>
        </p:nvSpPr>
        <p:spPr>
          <a:xfrm rot="0">
            <a:off x="-16714" y="10381628"/>
            <a:ext cx="8131476" cy="296128"/>
          </a:xfrm>
          <a:prstGeom prst="rect">
            <a:avLst/>
          </a:prstGeom>
        </p:spPr>
        <p:txBody>
          <a:bodyPr anchor="t" rtlCol="false" tIns="0" lIns="0" bIns="0" rIns="0">
            <a:spAutoFit/>
          </a:bodyPr>
          <a:lstStyle/>
          <a:p>
            <a:pPr algn="ctr">
              <a:lnSpc>
                <a:spcPts val="1149"/>
              </a:lnSpc>
            </a:pPr>
            <a:r>
              <a:rPr lang="en-US" sz="821" b="true">
                <a:solidFill>
                  <a:srgbClr val="000000"/>
                </a:solidFill>
                <a:latin typeface="Champagne &amp; Limousines 2 Bold"/>
                <a:ea typeface="Champagne &amp; Limousines 2 Bold"/>
                <a:cs typeface="Champagne &amp; Limousines 2 Bold"/>
                <a:sym typeface="Champagne &amp; Limousines 2 Bold"/>
              </a:rPr>
              <a:t> 10 rue du Général D. White 59135 Wallers /325 Quai Pompidou 34280 La Grande Motte </a:t>
            </a:r>
          </a:p>
          <a:p>
            <a:pPr algn="ctr">
              <a:lnSpc>
                <a:spcPts val="1149"/>
              </a:lnSpc>
            </a:pPr>
            <a:r>
              <a:rPr lang="en-US" sz="821" b="true">
                <a:solidFill>
                  <a:srgbClr val="000000"/>
                </a:solidFill>
                <a:latin typeface="Champagne &amp; Limousines 2 Bold"/>
                <a:ea typeface="Champagne &amp; Limousines 2 Bold"/>
                <a:cs typeface="Champagne &amp; Limousines 2 Bold"/>
                <a:sym typeface="Champagne &amp; Limousines 2 Bold"/>
              </a:rPr>
              <a:t>06.50.23.13.83  contact@blackoz.fr Siret 878 989 110 00019</a:t>
            </a:r>
          </a:p>
        </p:txBody>
      </p:sp>
      <p:sp>
        <p:nvSpPr>
          <p:cNvPr name="TextBox 17" id="17"/>
          <p:cNvSpPr txBox="true"/>
          <p:nvPr/>
        </p:nvSpPr>
        <p:spPr>
          <a:xfrm rot="0">
            <a:off x="-761592" y="5776146"/>
            <a:ext cx="5058053" cy="296969"/>
          </a:xfrm>
          <a:prstGeom prst="rect">
            <a:avLst/>
          </a:prstGeom>
        </p:spPr>
        <p:txBody>
          <a:bodyPr anchor="t" rtlCol="false" tIns="0" lIns="0" bIns="0" rIns="0">
            <a:spAutoFit/>
          </a:bodyPr>
          <a:lstStyle/>
          <a:p>
            <a:pPr algn="ctr">
              <a:lnSpc>
                <a:spcPts val="2212"/>
              </a:lnSpc>
            </a:pPr>
            <a:r>
              <a:rPr lang="en-US" b="true" sz="1580">
                <a:solidFill>
                  <a:srgbClr val="242323"/>
                </a:solidFill>
                <a:latin typeface="Champagne &amp; Limousines 1 Bold"/>
                <a:ea typeface="Champagne &amp; Limousines 1 Bold"/>
                <a:cs typeface="Champagne &amp; Limousines 1 Bold"/>
                <a:sym typeface="Champagne &amp; Limousines 1 Bold"/>
                <a:hlinkClick r:id="rId12" tooltip="https://www.blackoz.fr/entreprise/"/>
              </a:rPr>
              <a:t>RPS</a:t>
            </a:r>
          </a:p>
        </p:txBody>
      </p:sp>
      <p:sp>
        <p:nvSpPr>
          <p:cNvPr name="TextBox 18" id="18"/>
          <p:cNvSpPr txBox="true"/>
          <p:nvPr/>
        </p:nvSpPr>
        <p:spPr>
          <a:xfrm rot="0">
            <a:off x="930658" y="2922108"/>
            <a:ext cx="5660699" cy="757220"/>
          </a:xfrm>
          <a:prstGeom prst="rect">
            <a:avLst/>
          </a:prstGeom>
        </p:spPr>
        <p:txBody>
          <a:bodyPr anchor="t" rtlCol="false" tIns="0" lIns="0" bIns="0" rIns="0">
            <a:spAutoFit/>
          </a:bodyPr>
          <a:lstStyle/>
          <a:p>
            <a:pPr algn="ctr">
              <a:lnSpc>
                <a:spcPts val="2998"/>
              </a:lnSpc>
            </a:pPr>
            <a:r>
              <a:rPr lang="en-US" sz="2141" b="true">
                <a:solidFill>
                  <a:srgbClr val="FFFFFF"/>
                </a:solidFill>
                <a:latin typeface="Champagne &amp; Limousines 1 Bold"/>
                <a:ea typeface="Champagne &amp; Limousines 1 Bold"/>
                <a:cs typeface="Champagne &amp; Limousines 1 Bold"/>
                <a:sym typeface="Champagne &amp; Limousines 1 Bold"/>
              </a:rPr>
              <a:t>Choisir Black’oz , c’est offrir LA solution bien être avec un concept innovant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C8AD80"/>
        </a:solidFill>
      </p:bgPr>
    </p:bg>
    <p:spTree>
      <p:nvGrpSpPr>
        <p:cNvPr id="1" name=""/>
        <p:cNvGrpSpPr/>
        <p:nvPr/>
      </p:nvGrpSpPr>
      <p:grpSpPr>
        <a:xfrm>
          <a:off x="0" y="0"/>
          <a:ext cx="0" cy="0"/>
          <a:chOff x="0" y="0"/>
          <a:chExt cx="0" cy="0"/>
        </a:xfrm>
      </p:grpSpPr>
      <p:sp>
        <p:nvSpPr>
          <p:cNvPr name="Freeform 2" id="2"/>
          <p:cNvSpPr/>
          <p:nvPr/>
        </p:nvSpPr>
        <p:spPr>
          <a:xfrm flipH="false" flipV="false" rot="0">
            <a:off x="5698230" y="-416570"/>
            <a:ext cx="2211540" cy="2210619"/>
          </a:xfrm>
          <a:custGeom>
            <a:avLst/>
            <a:gdLst/>
            <a:ahLst/>
            <a:cxnLst/>
            <a:rect r="r" b="b" t="t" l="l"/>
            <a:pathLst>
              <a:path h="2210619" w="2211540">
                <a:moveTo>
                  <a:pt x="0" y="0"/>
                </a:moveTo>
                <a:lnTo>
                  <a:pt x="2211540" y="0"/>
                </a:lnTo>
                <a:lnTo>
                  <a:pt x="2211540" y="2210618"/>
                </a:lnTo>
                <a:lnTo>
                  <a:pt x="0" y="2210618"/>
                </a:lnTo>
                <a:lnTo>
                  <a:pt x="0" y="0"/>
                </a:lnTo>
                <a:close/>
              </a:path>
            </a:pathLst>
          </a:custGeom>
          <a:blipFill>
            <a:blip r:embed="rId2"/>
            <a:stretch>
              <a:fillRect l="0" t="0" r="0" b="0"/>
            </a:stretch>
          </a:blipFill>
        </p:spPr>
      </p:sp>
      <p:sp>
        <p:nvSpPr>
          <p:cNvPr name="Freeform 3" id="3"/>
          <p:cNvSpPr/>
          <p:nvPr/>
        </p:nvSpPr>
        <p:spPr>
          <a:xfrm flipH="false" flipV="false" rot="0">
            <a:off x="325820" y="3511531"/>
            <a:ext cx="2187117" cy="1635455"/>
          </a:xfrm>
          <a:custGeom>
            <a:avLst/>
            <a:gdLst/>
            <a:ahLst/>
            <a:cxnLst/>
            <a:rect r="r" b="b" t="t" l="l"/>
            <a:pathLst>
              <a:path h="1635455" w="2187117">
                <a:moveTo>
                  <a:pt x="0" y="0"/>
                </a:moveTo>
                <a:lnTo>
                  <a:pt x="2187117" y="0"/>
                </a:lnTo>
                <a:lnTo>
                  <a:pt x="2187117" y="1635455"/>
                </a:lnTo>
                <a:lnTo>
                  <a:pt x="0" y="1635455"/>
                </a:lnTo>
                <a:lnTo>
                  <a:pt x="0" y="0"/>
                </a:lnTo>
                <a:close/>
              </a:path>
            </a:pathLst>
          </a:custGeom>
          <a:blipFill>
            <a:blip r:embed="rId3"/>
            <a:stretch>
              <a:fillRect l="-24330" t="0" r="0" b="-10845"/>
            </a:stretch>
          </a:blipFill>
        </p:spPr>
      </p:sp>
      <p:sp>
        <p:nvSpPr>
          <p:cNvPr name="TextBox 4" id="4"/>
          <p:cNvSpPr txBox="true"/>
          <p:nvPr/>
        </p:nvSpPr>
        <p:spPr>
          <a:xfrm rot="0">
            <a:off x="-786826" y="539071"/>
            <a:ext cx="6780406" cy="376708"/>
          </a:xfrm>
          <a:prstGeom prst="rect">
            <a:avLst/>
          </a:prstGeom>
        </p:spPr>
        <p:txBody>
          <a:bodyPr anchor="t" rtlCol="false" tIns="0" lIns="0" bIns="0" rIns="0">
            <a:spAutoFit/>
          </a:bodyPr>
          <a:lstStyle/>
          <a:p>
            <a:pPr algn="ctr">
              <a:lnSpc>
                <a:spcPts val="2966"/>
              </a:lnSpc>
            </a:pPr>
            <a:r>
              <a:rPr lang="en-US" sz="2118" b="true">
                <a:solidFill>
                  <a:srgbClr val="FFFFFF"/>
                </a:solidFill>
                <a:latin typeface="Champagne &amp; Limousines 1 Bold"/>
                <a:ea typeface="Champagne &amp; Limousines 1 Bold"/>
                <a:cs typeface="Champagne &amp; Limousines 1 Bold"/>
                <a:sym typeface="Champagne &amp; Limousines 1 Bold"/>
              </a:rPr>
              <a:t>V_Permanence - Accompagnement</a:t>
            </a:r>
          </a:p>
        </p:txBody>
      </p:sp>
      <p:sp>
        <p:nvSpPr>
          <p:cNvPr name="TextBox 5" id="5"/>
          <p:cNvSpPr txBox="true"/>
          <p:nvPr/>
        </p:nvSpPr>
        <p:spPr>
          <a:xfrm rot="0">
            <a:off x="0" y="10301822"/>
            <a:ext cx="8131476" cy="296128"/>
          </a:xfrm>
          <a:prstGeom prst="rect">
            <a:avLst/>
          </a:prstGeom>
        </p:spPr>
        <p:txBody>
          <a:bodyPr anchor="t" rtlCol="false" tIns="0" lIns="0" bIns="0" rIns="0">
            <a:spAutoFit/>
          </a:bodyPr>
          <a:lstStyle/>
          <a:p>
            <a:pPr algn="ctr">
              <a:lnSpc>
                <a:spcPts val="1149"/>
              </a:lnSpc>
            </a:pPr>
            <a:r>
              <a:rPr lang="en-US" sz="821" b="true">
                <a:solidFill>
                  <a:srgbClr val="000000"/>
                </a:solidFill>
                <a:latin typeface="Champagne &amp; Limousines 2 Bold"/>
                <a:ea typeface="Champagne &amp; Limousines 2 Bold"/>
                <a:cs typeface="Champagne &amp; Limousines 2 Bold"/>
                <a:sym typeface="Champagne &amp; Limousines 2 Bold"/>
              </a:rPr>
              <a:t> 10 rue du Général D. White 59135 Wallers /325 Quai Pompidou 34280 La Grande Motte </a:t>
            </a:r>
          </a:p>
          <a:p>
            <a:pPr algn="ctr">
              <a:lnSpc>
                <a:spcPts val="1149"/>
              </a:lnSpc>
            </a:pPr>
            <a:r>
              <a:rPr lang="en-US" sz="821" b="true">
                <a:solidFill>
                  <a:srgbClr val="000000"/>
                </a:solidFill>
                <a:latin typeface="Champagne &amp; Limousines 2 Bold"/>
                <a:ea typeface="Champagne &amp; Limousines 2 Bold"/>
                <a:cs typeface="Champagne &amp; Limousines 2 Bold"/>
                <a:sym typeface="Champagne &amp; Limousines 2 Bold"/>
              </a:rPr>
              <a:t>06.50.23.13.83 contact@blackoz.fr Siret 878 989 110 00019</a:t>
            </a:r>
          </a:p>
        </p:txBody>
      </p:sp>
      <p:sp>
        <p:nvSpPr>
          <p:cNvPr name="TextBox 6" id="6"/>
          <p:cNvSpPr txBox="true"/>
          <p:nvPr/>
        </p:nvSpPr>
        <p:spPr>
          <a:xfrm rot="0">
            <a:off x="2702462" y="1370263"/>
            <a:ext cx="4857538" cy="7558151"/>
          </a:xfrm>
          <a:prstGeom prst="rect">
            <a:avLst/>
          </a:prstGeom>
        </p:spPr>
        <p:txBody>
          <a:bodyPr anchor="t" rtlCol="false" tIns="0" lIns="0" bIns="0" rIns="0">
            <a:spAutoFit/>
          </a:bodyPr>
          <a:lstStyle/>
          <a:p>
            <a:pPr algn="l">
              <a:lnSpc>
                <a:spcPts val="1834"/>
              </a:lnSpc>
            </a:pPr>
          </a:p>
          <a:p>
            <a:pPr algn="l">
              <a:lnSpc>
                <a:spcPts val="1834"/>
              </a:lnSpc>
            </a:pPr>
            <a:r>
              <a:rPr lang="en-US" sz="1310" b="true">
                <a:solidFill>
                  <a:srgbClr val="000000"/>
                </a:solidFill>
                <a:latin typeface="Champagne &amp; Limousines 1 Bold"/>
                <a:ea typeface="Champagne &amp; Limousines 1 Bold"/>
                <a:cs typeface="Champagne &amp; Limousines 1 Bold"/>
                <a:sym typeface="Champagne &amp; Limousines 1 Bold"/>
              </a:rPr>
              <a:t>Dans un monde professionnel en constante évolution, marqué par l’intensification du travail, la pression des résultats et les bouleversements organisationnels, il est essentiel de proposer à vos collaborateurs un espace de parole sécurisé et bienveillant.</a:t>
            </a:r>
          </a:p>
          <a:p>
            <a:pPr algn="l">
              <a:lnSpc>
                <a:spcPts val="1834"/>
              </a:lnSpc>
            </a:pPr>
            <a:r>
              <a:rPr lang="en-US" sz="1310" b="true">
                <a:solidFill>
                  <a:srgbClr val="FFFFFF"/>
                </a:solidFill>
                <a:latin typeface="Champagne &amp; Limousines 1 Bold"/>
                <a:ea typeface="Champagne &amp; Limousines 1 Bold"/>
                <a:cs typeface="Champagne &amp; Limousines 1 Bold"/>
                <a:sym typeface="Champagne &amp; Limousines 1 Bold"/>
              </a:rPr>
              <a:t>Spécialistes de la gestion du stress, de la prévention du burn-out, de la confiance en soi et du développement personnel, nous mettons en place des permanences d’écoute et de suivi en entreprise, intégrées à votre démarche de Qualité de Vie au Travail (QVT) et de prévention des Risques Psychosociaux (RPS).</a:t>
            </a:r>
          </a:p>
          <a:p>
            <a:pPr algn="l">
              <a:lnSpc>
                <a:spcPts val="1834"/>
              </a:lnSpc>
            </a:pPr>
            <a:r>
              <a:rPr lang="en-US" sz="1310" b="true">
                <a:solidFill>
                  <a:srgbClr val="000000"/>
                </a:solidFill>
                <a:latin typeface="Champagne &amp; Limousines 1 Bold"/>
                <a:ea typeface="Champagne &amp; Limousines 1 Bold"/>
                <a:cs typeface="Champagne &amp; Limousines 1 Bold"/>
                <a:sym typeface="Champagne &amp; Limousines 1 Bold"/>
              </a:rPr>
              <a:t>Ces permanences offrent aux salariés un moment d’écoute individuelle, confidentielle et sans jugement, animé par un professionnel formé à l’accompagnement psychologique, émotionnel et comportemental. Elles permettent d’aborder librement des problématiques telles que :</a:t>
            </a:r>
          </a:p>
          <a:p>
            <a:pPr algn="l" marL="282833" indent="-141416" lvl="1">
              <a:lnSpc>
                <a:spcPts val="1834"/>
              </a:lnSpc>
              <a:buFont typeface="Arial"/>
              <a:buChar char="•"/>
            </a:pPr>
            <a:r>
              <a:rPr lang="en-US" b="true" sz="1310">
                <a:solidFill>
                  <a:srgbClr val="000000"/>
                </a:solidFill>
                <a:latin typeface="Champagne &amp; Limousines 1 Bold"/>
                <a:ea typeface="Champagne &amp; Limousines 1 Bold"/>
                <a:cs typeface="Champagne &amp; Limousines 1 Bold"/>
                <a:sym typeface="Champagne &amp; Limousines 1 Bold"/>
              </a:rPr>
              <a:t>Le stress chronique ou aigu</a:t>
            </a:r>
          </a:p>
          <a:p>
            <a:pPr algn="l" marL="282833" indent="-141416" lvl="1">
              <a:lnSpc>
                <a:spcPts val="1834"/>
              </a:lnSpc>
              <a:buFont typeface="Arial"/>
              <a:buChar char="•"/>
            </a:pPr>
            <a:r>
              <a:rPr lang="en-US" b="true" sz="1310">
                <a:solidFill>
                  <a:srgbClr val="000000"/>
                </a:solidFill>
                <a:latin typeface="Champagne &amp; Limousines 1 Bold"/>
                <a:ea typeface="Champagne &amp; Limousines 1 Bold"/>
                <a:cs typeface="Champagne &amp; Limousines 1 Bold"/>
                <a:sym typeface="Champagne &amp; Limousines 1 Bold"/>
              </a:rPr>
              <a:t>La surcharge mentale ou émotionnelle</a:t>
            </a:r>
          </a:p>
          <a:p>
            <a:pPr algn="l" marL="282833" indent="-141416" lvl="1">
              <a:lnSpc>
                <a:spcPts val="1834"/>
              </a:lnSpc>
              <a:buFont typeface="Arial"/>
              <a:buChar char="•"/>
            </a:pPr>
            <a:r>
              <a:rPr lang="en-US" b="true" sz="1310">
                <a:solidFill>
                  <a:srgbClr val="000000"/>
                </a:solidFill>
                <a:latin typeface="Champagne &amp; Limousines 1 Bold"/>
                <a:ea typeface="Champagne &amp; Limousines 1 Bold"/>
                <a:cs typeface="Champagne &amp; Limousines 1 Bold"/>
                <a:sym typeface="Champagne &amp; Limousines 1 Bold"/>
              </a:rPr>
              <a:t>La perte de motivation ou de sens</a:t>
            </a:r>
          </a:p>
          <a:p>
            <a:pPr algn="l" marL="282833" indent="-141416" lvl="1">
              <a:lnSpc>
                <a:spcPts val="1834"/>
              </a:lnSpc>
              <a:buFont typeface="Arial"/>
              <a:buChar char="•"/>
            </a:pPr>
            <a:r>
              <a:rPr lang="en-US" b="true" sz="1310">
                <a:solidFill>
                  <a:srgbClr val="000000"/>
                </a:solidFill>
                <a:latin typeface="Champagne &amp; Limousines 1 Bold"/>
                <a:ea typeface="Champagne &amp; Limousines 1 Bold"/>
                <a:cs typeface="Champagne &amp; Limousines 1 Bold"/>
                <a:sym typeface="Champagne &amp; Limousines 1 Bold"/>
              </a:rPr>
              <a:t>Les tensions relationnelles ou professionnelles</a:t>
            </a:r>
          </a:p>
          <a:p>
            <a:pPr algn="l" marL="282833" indent="-141416" lvl="1">
              <a:lnSpc>
                <a:spcPts val="1834"/>
              </a:lnSpc>
              <a:buFont typeface="Arial"/>
              <a:buChar char="•"/>
            </a:pPr>
            <a:r>
              <a:rPr lang="en-US" b="true" sz="1310">
                <a:solidFill>
                  <a:srgbClr val="000000"/>
                </a:solidFill>
                <a:latin typeface="Champagne &amp; Limousines 1 Bold"/>
                <a:ea typeface="Champagne &amp; Limousines 1 Bold"/>
                <a:cs typeface="Champagne &amp; Limousines 1 Bold"/>
                <a:sym typeface="Champagne &amp; Limousines 1 Bold"/>
              </a:rPr>
              <a:t>Les signes avant-coureurs de l’épuisement</a:t>
            </a:r>
          </a:p>
          <a:p>
            <a:pPr algn="l" marL="282833" indent="-141416" lvl="1">
              <a:lnSpc>
                <a:spcPts val="1834"/>
              </a:lnSpc>
              <a:buFont typeface="Arial"/>
              <a:buChar char="•"/>
            </a:pPr>
            <a:r>
              <a:rPr lang="en-US" b="true" sz="1310">
                <a:solidFill>
                  <a:srgbClr val="000000"/>
                </a:solidFill>
                <a:latin typeface="Champagne &amp; Limousines 1 Bold"/>
                <a:ea typeface="Champagne &amp; Limousines 1 Bold"/>
                <a:cs typeface="Champagne &amp; Limousines 1 Bold"/>
                <a:sym typeface="Champagne &amp; Limousines 1 Bold"/>
              </a:rPr>
              <a:t>Le manque de confiance ou d’estime de soi</a:t>
            </a:r>
          </a:p>
          <a:p>
            <a:pPr algn="l" marL="282833" indent="-141416" lvl="1">
              <a:lnSpc>
                <a:spcPts val="1834"/>
              </a:lnSpc>
              <a:buFont typeface="Arial"/>
              <a:buChar char="•"/>
            </a:pPr>
            <a:r>
              <a:rPr lang="en-US" b="true" sz="1310">
                <a:solidFill>
                  <a:srgbClr val="000000"/>
                </a:solidFill>
                <a:latin typeface="Champagne &amp; Limousines 1 Bold"/>
                <a:ea typeface="Champagne &amp; Limousines 1 Bold"/>
                <a:cs typeface="Champagne &amp; Limousines 1 Bold"/>
                <a:sym typeface="Champagne &amp; Limousines 1 Bold"/>
              </a:rPr>
              <a:t>Le besoin de soutien dans un contexte de changement</a:t>
            </a:r>
          </a:p>
          <a:p>
            <a:pPr algn="l">
              <a:lnSpc>
                <a:spcPts val="1834"/>
              </a:lnSpc>
            </a:pPr>
            <a:r>
              <a:rPr lang="en-US" sz="1310" b="true">
                <a:solidFill>
                  <a:srgbClr val="000000"/>
                </a:solidFill>
                <a:latin typeface="Champagne &amp; Limousines 1 Bold"/>
                <a:ea typeface="Champagne &amp; Limousines 1 Bold"/>
                <a:cs typeface="Champagne &amp; Limousines 1 Bold"/>
                <a:sym typeface="Champagne &amp; Limousines 1 Bold"/>
              </a:rPr>
              <a:t>L’objectif est double : </a:t>
            </a:r>
            <a:r>
              <a:rPr lang="en-US" sz="1310" b="true">
                <a:solidFill>
                  <a:srgbClr val="FFFFFF"/>
                </a:solidFill>
                <a:latin typeface="Champagne &amp; Limousines 1 Bold"/>
                <a:ea typeface="Champagne &amp; Limousines 1 Bold"/>
                <a:cs typeface="Champagne &amp; Limousines 1 Bold"/>
                <a:sym typeface="Champagne &amp; Limousines 1 Bold"/>
              </a:rPr>
              <a:t>prévenir plutôt que guérir </a:t>
            </a:r>
            <a:r>
              <a:rPr lang="en-US" sz="1310" b="true">
                <a:solidFill>
                  <a:srgbClr val="000000"/>
                </a:solidFill>
                <a:latin typeface="Champagne &amp; Limousines 1 Bold"/>
                <a:ea typeface="Champagne &amp; Limousines 1 Bold"/>
                <a:cs typeface="Champagne &amp; Limousines 1 Bold"/>
                <a:sym typeface="Champagne &amp; Limousines 1 Bold"/>
              </a:rPr>
              <a:t>et offrir à chacun les clés pour mieux gérer ses émotions, </a:t>
            </a:r>
            <a:r>
              <a:rPr lang="en-US" sz="1310" b="true">
                <a:solidFill>
                  <a:srgbClr val="FFFFFF"/>
                </a:solidFill>
                <a:latin typeface="Champagne &amp; Limousines 1 Bold"/>
                <a:ea typeface="Champagne &amp; Limousines 1 Bold"/>
                <a:cs typeface="Champagne &amp; Limousines 1 Bold"/>
                <a:sym typeface="Champagne &amp; Limousines 1 Bold"/>
              </a:rPr>
              <a:t>renforcer ses ressources internes, et retrouver un équilibre durable entre vie professionnelle et personnelle.</a:t>
            </a:r>
          </a:p>
          <a:p>
            <a:pPr algn="l">
              <a:lnSpc>
                <a:spcPts val="1834"/>
              </a:lnSpc>
            </a:pPr>
            <a:r>
              <a:rPr lang="en-US" sz="1310" b="true">
                <a:solidFill>
                  <a:srgbClr val="000000"/>
                </a:solidFill>
                <a:latin typeface="Champagne &amp; Limousines 1 Bold"/>
                <a:ea typeface="Champagne &amp; Limousines 1 Bold"/>
                <a:cs typeface="Champagne &amp; Limousines 1 Bold"/>
                <a:sym typeface="Champagne &amp; Limousines 1 Bold"/>
              </a:rPr>
              <a:t>Ces temps d’échange peuvent être ponctuels ou réguliers (hebdomadaires, mensuels...), selon les besoins de vos équipes. Ils s’inscrivent dans une démarche globale de bien-être au travail, en complément d’autres actions QVT (ateliers, formations, coaching…).</a:t>
            </a:r>
          </a:p>
          <a:p>
            <a:pPr algn="l">
              <a:lnSpc>
                <a:spcPts val="1834"/>
              </a:lnSpc>
            </a:pPr>
            <a:r>
              <a:rPr lang="en-US" sz="1310" b="true">
                <a:solidFill>
                  <a:srgbClr val="000000"/>
                </a:solidFill>
                <a:latin typeface="Champagne &amp; Limousines 1 Bold"/>
                <a:ea typeface="Champagne &amp; Limousines 1 Bold"/>
                <a:cs typeface="Champagne &amp; Limousines 1 Bold"/>
                <a:sym typeface="Champagne &amp; Limousines 1 Bold"/>
              </a:rPr>
              <a:t>Proposer ce type de soutien, c’est envoyer un signal fort : </a:t>
            </a:r>
            <a:r>
              <a:rPr lang="en-US" sz="1310" b="true">
                <a:solidFill>
                  <a:srgbClr val="FFFFFF"/>
                </a:solidFill>
                <a:latin typeface="Champagne &amp; Limousines 1 Bold"/>
                <a:ea typeface="Champagne &amp; Limousines 1 Bold"/>
                <a:cs typeface="Champagne &amp; Limousines 1 Bold"/>
                <a:sym typeface="Champagne &amp; Limousines 1 Bold"/>
              </a:rPr>
              <a:t>l’humain est au cœur de votre stratégie</a:t>
            </a:r>
            <a:r>
              <a:rPr lang="en-US" sz="1310" b="true">
                <a:solidFill>
                  <a:srgbClr val="000000"/>
                </a:solidFill>
                <a:latin typeface="Champagne &amp; Limousines 1 Bold"/>
                <a:ea typeface="Champagne &amp; Limousines 1 Bold"/>
                <a:cs typeface="Champagne &amp; Limousines 1 Bold"/>
                <a:sym typeface="Champagne &amp; Limousines 1 Bold"/>
              </a:rPr>
              <a:t>. Cela participe à l’amélioration du climat social, à la fidélisation des talents, et à la performance durable de votre entreprise.</a:t>
            </a:r>
          </a:p>
          <a:p>
            <a:pPr algn="l">
              <a:lnSpc>
                <a:spcPts val="1834"/>
              </a:lnSpc>
            </a:pPr>
          </a:p>
        </p:txBody>
      </p:sp>
      <p:sp>
        <p:nvSpPr>
          <p:cNvPr name="TextBox 7" id="7"/>
          <p:cNvSpPr txBox="true"/>
          <p:nvPr/>
        </p:nvSpPr>
        <p:spPr>
          <a:xfrm rot="0">
            <a:off x="435422" y="5690570"/>
            <a:ext cx="2077515" cy="2603655"/>
          </a:xfrm>
          <a:prstGeom prst="rect">
            <a:avLst/>
          </a:prstGeom>
        </p:spPr>
        <p:txBody>
          <a:bodyPr anchor="t" rtlCol="false" tIns="0" lIns="0" bIns="0" rIns="0">
            <a:spAutoFit/>
          </a:bodyPr>
          <a:lstStyle/>
          <a:p>
            <a:pPr algn="l">
              <a:lnSpc>
                <a:spcPts val="2966"/>
              </a:lnSpc>
            </a:pPr>
            <a:r>
              <a:rPr lang="en-US" sz="2118" b="true">
                <a:solidFill>
                  <a:srgbClr val="FFFFFF"/>
                </a:solidFill>
                <a:latin typeface="Champagne &amp; Limousines 1 Bold"/>
                <a:ea typeface="Champagne &amp; Limousines 1 Bold"/>
                <a:cs typeface="Champagne &amp; Limousines 1 Bold"/>
                <a:sym typeface="Champagne &amp; Limousines 1 Bold"/>
              </a:rPr>
              <a:t>Permanence d’écoute et de suivi en entreprise : un espace confidentiel pour prendre soin du capital humain</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C8AD80"/>
        </a:solidFill>
      </p:bgPr>
    </p:bg>
    <p:spTree>
      <p:nvGrpSpPr>
        <p:cNvPr id="1" name=""/>
        <p:cNvGrpSpPr/>
        <p:nvPr/>
      </p:nvGrpSpPr>
      <p:grpSpPr>
        <a:xfrm>
          <a:off x="0" y="0"/>
          <a:ext cx="0" cy="0"/>
          <a:chOff x="0" y="0"/>
          <a:chExt cx="0" cy="0"/>
        </a:xfrm>
      </p:grpSpPr>
      <p:sp>
        <p:nvSpPr>
          <p:cNvPr name="TextBox 2" id="2"/>
          <p:cNvSpPr txBox="true"/>
          <p:nvPr/>
        </p:nvSpPr>
        <p:spPr>
          <a:xfrm rot="0">
            <a:off x="-2611932" y="459358"/>
            <a:ext cx="9563151" cy="392087"/>
          </a:xfrm>
          <a:prstGeom prst="rect">
            <a:avLst/>
          </a:prstGeom>
        </p:spPr>
        <p:txBody>
          <a:bodyPr anchor="t" rtlCol="false" tIns="0" lIns="0" bIns="0" rIns="0">
            <a:spAutoFit/>
          </a:bodyPr>
          <a:lstStyle/>
          <a:p>
            <a:pPr algn="ctr">
              <a:lnSpc>
                <a:spcPts val="3063"/>
              </a:lnSpc>
            </a:pPr>
            <a:r>
              <a:rPr lang="en-US" sz="2188" b="true">
                <a:solidFill>
                  <a:srgbClr val="FFFFFF"/>
                </a:solidFill>
                <a:latin typeface="Champagne &amp; Limousines 1 Bold"/>
                <a:ea typeface="Champagne &amp; Limousines 1 Bold"/>
                <a:cs typeface="Champagne &amp; Limousines 1 Bold"/>
                <a:sym typeface="Champagne &amp; Limousines 1 Bold"/>
              </a:rPr>
              <a:t>Le + Black’oz : La Dream Machine</a:t>
            </a:r>
          </a:p>
        </p:txBody>
      </p:sp>
      <p:sp>
        <p:nvSpPr>
          <p:cNvPr name="Freeform 3" id="3"/>
          <p:cNvSpPr/>
          <p:nvPr/>
        </p:nvSpPr>
        <p:spPr>
          <a:xfrm flipH="false" flipV="false" rot="0">
            <a:off x="5698230" y="-416570"/>
            <a:ext cx="2211540" cy="2210619"/>
          </a:xfrm>
          <a:custGeom>
            <a:avLst/>
            <a:gdLst/>
            <a:ahLst/>
            <a:cxnLst/>
            <a:rect r="r" b="b" t="t" l="l"/>
            <a:pathLst>
              <a:path h="2210619" w="2211540">
                <a:moveTo>
                  <a:pt x="0" y="0"/>
                </a:moveTo>
                <a:lnTo>
                  <a:pt x="2211540" y="0"/>
                </a:lnTo>
                <a:lnTo>
                  <a:pt x="2211540" y="2210618"/>
                </a:lnTo>
                <a:lnTo>
                  <a:pt x="0" y="2210618"/>
                </a:lnTo>
                <a:lnTo>
                  <a:pt x="0" y="0"/>
                </a:lnTo>
                <a:close/>
              </a:path>
            </a:pathLst>
          </a:custGeom>
          <a:blipFill>
            <a:blip r:embed="rId2"/>
            <a:stretch>
              <a:fillRect l="0" t="0" r="0" b="0"/>
            </a:stretch>
          </a:blipFill>
        </p:spPr>
      </p:sp>
      <p:sp>
        <p:nvSpPr>
          <p:cNvPr name="Freeform 4" id="4"/>
          <p:cNvSpPr/>
          <p:nvPr/>
        </p:nvSpPr>
        <p:spPr>
          <a:xfrm flipH="false" flipV="false" rot="0">
            <a:off x="329824" y="2173466"/>
            <a:ext cx="2168297" cy="2166258"/>
          </a:xfrm>
          <a:custGeom>
            <a:avLst/>
            <a:gdLst/>
            <a:ahLst/>
            <a:cxnLst/>
            <a:rect r="r" b="b" t="t" l="l"/>
            <a:pathLst>
              <a:path h="2166258" w="2168297">
                <a:moveTo>
                  <a:pt x="0" y="0"/>
                </a:moveTo>
                <a:lnTo>
                  <a:pt x="2168298" y="0"/>
                </a:lnTo>
                <a:lnTo>
                  <a:pt x="2168298" y="2166258"/>
                </a:lnTo>
                <a:lnTo>
                  <a:pt x="0" y="2166258"/>
                </a:lnTo>
                <a:lnTo>
                  <a:pt x="0" y="0"/>
                </a:lnTo>
                <a:close/>
              </a:path>
            </a:pathLst>
          </a:custGeom>
          <a:blipFill>
            <a:blip r:embed="rId3"/>
            <a:stretch>
              <a:fillRect l="0" t="-33458" r="0" b="0"/>
            </a:stretch>
          </a:blipFill>
        </p:spPr>
      </p:sp>
      <p:sp>
        <p:nvSpPr>
          <p:cNvPr name="Freeform 5" id="5"/>
          <p:cNvSpPr/>
          <p:nvPr/>
        </p:nvSpPr>
        <p:spPr>
          <a:xfrm flipH="false" flipV="false" rot="0">
            <a:off x="5292825" y="4513638"/>
            <a:ext cx="1511175" cy="1844737"/>
          </a:xfrm>
          <a:custGeom>
            <a:avLst/>
            <a:gdLst/>
            <a:ahLst/>
            <a:cxnLst/>
            <a:rect r="r" b="b" t="t" l="l"/>
            <a:pathLst>
              <a:path h="1844737" w="1511175">
                <a:moveTo>
                  <a:pt x="0" y="0"/>
                </a:moveTo>
                <a:lnTo>
                  <a:pt x="1511175" y="0"/>
                </a:lnTo>
                <a:lnTo>
                  <a:pt x="1511175" y="1844737"/>
                </a:lnTo>
                <a:lnTo>
                  <a:pt x="0" y="1844737"/>
                </a:lnTo>
                <a:lnTo>
                  <a:pt x="0" y="0"/>
                </a:lnTo>
                <a:close/>
              </a:path>
            </a:pathLst>
          </a:custGeom>
          <a:blipFill>
            <a:blip r:embed="rId4"/>
            <a:stretch>
              <a:fillRect l="0" t="0" r="0" b="-9224"/>
            </a:stretch>
          </a:blipFill>
        </p:spPr>
      </p:sp>
      <p:sp>
        <p:nvSpPr>
          <p:cNvPr name="Freeform 6" id="6"/>
          <p:cNvSpPr/>
          <p:nvPr/>
        </p:nvSpPr>
        <p:spPr>
          <a:xfrm flipH="false" flipV="false" rot="0">
            <a:off x="5292825" y="7439397"/>
            <a:ext cx="1658394" cy="2211192"/>
          </a:xfrm>
          <a:custGeom>
            <a:avLst/>
            <a:gdLst/>
            <a:ahLst/>
            <a:cxnLst/>
            <a:rect r="r" b="b" t="t" l="l"/>
            <a:pathLst>
              <a:path h="2211192" w="1658394">
                <a:moveTo>
                  <a:pt x="0" y="0"/>
                </a:moveTo>
                <a:lnTo>
                  <a:pt x="1658394" y="0"/>
                </a:lnTo>
                <a:lnTo>
                  <a:pt x="1658394" y="2211192"/>
                </a:lnTo>
                <a:lnTo>
                  <a:pt x="0" y="2211192"/>
                </a:lnTo>
                <a:lnTo>
                  <a:pt x="0" y="0"/>
                </a:lnTo>
                <a:close/>
              </a:path>
            </a:pathLst>
          </a:custGeom>
          <a:blipFill>
            <a:blip r:embed="rId5"/>
            <a:stretch>
              <a:fillRect l="0" t="0" r="0" b="0"/>
            </a:stretch>
          </a:blipFill>
        </p:spPr>
      </p:sp>
      <p:sp>
        <p:nvSpPr>
          <p:cNvPr name="TextBox 7" id="7"/>
          <p:cNvSpPr txBox="true"/>
          <p:nvPr/>
        </p:nvSpPr>
        <p:spPr>
          <a:xfrm rot="0">
            <a:off x="0" y="10301822"/>
            <a:ext cx="8131476" cy="296128"/>
          </a:xfrm>
          <a:prstGeom prst="rect">
            <a:avLst/>
          </a:prstGeom>
        </p:spPr>
        <p:txBody>
          <a:bodyPr anchor="t" rtlCol="false" tIns="0" lIns="0" bIns="0" rIns="0">
            <a:spAutoFit/>
          </a:bodyPr>
          <a:lstStyle/>
          <a:p>
            <a:pPr algn="ctr">
              <a:lnSpc>
                <a:spcPts val="1149"/>
              </a:lnSpc>
            </a:pPr>
            <a:r>
              <a:rPr lang="en-US" sz="821" b="true">
                <a:solidFill>
                  <a:srgbClr val="000000"/>
                </a:solidFill>
                <a:latin typeface="Champagne &amp; Limousines 2 Bold"/>
                <a:ea typeface="Champagne &amp; Limousines 2 Bold"/>
                <a:cs typeface="Champagne &amp; Limousines 2 Bold"/>
                <a:sym typeface="Champagne &amp; Limousines 2 Bold"/>
              </a:rPr>
              <a:t> 10 rue du Général D. White 59135 Wallers /325 Quai Pompidou 34280 La Grande Motte </a:t>
            </a:r>
          </a:p>
          <a:p>
            <a:pPr algn="ctr">
              <a:lnSpc>
                <a:spcPts val="1149"/>
              </a:lnSpc>
            </a:pPr>
            <a:r>
              <a:rPr lang="en-US" sz="821" b="true">
                <a:solidFill>
                  <a:srgbClr val="000000"/>
                </a:solidFill>
                <a:latin typeface="Champagne &amp; Limousines 2 Bold"/>
                <a:ea typeface="Champagne &amp; Limousines 2 Bold"/>
                <a:cs typeface="Champagne &amp; Limousines 2 Bold"/>
                <a:sym typeface="Champagne &amp; Limousines 2 Bold"/>
              </a:rPr>
              <a:t>06.50.23.13.83 contact@blackoz.fr Siret 878 989 110 00019</a:t>
            </a:r>
          </a:p>
        </p:txBody>
      </p:sp>
      <p:sp>
        <p:nvSpPr>
          <p:cNvPr name="TextBox 8" id="8"/>
          <p:cNvSpPr txBox="true"/>
          <p:nvPr/>
        </p:nvSpPr>
        <p:spPr>
          <a:xfrm rot="0">
            <a:off x="397643" y="5047921"/>
            <a:ext cx="4200958" cy="4725802"/>
          </a:xfrm>
          <a:prstGeom prst="rect">
            <a:avLst/>
          </a:prstGeom>
        </p:spPr>
        <p:txBody>
          <a:bodyPr anchor="t" rtlCol="false" tIns="0" lIns="0" bIns="0" rIns="0">
            <a:spAutoFit/>
          </a:bodyPr>
          <a:lstStyle/>
          <a:p>
            <a:pPr algn="l">
              <a:lnSpc>
                <a:spcPts val="2022"/>
              </a:lnSpc>
            </a:pPr>
            <a:r>
              <a:rPr lang="en-US" sz="1444" b="true">
                <a:solidFill>
                  <a:srgbClr val="000000"/>
                </a:solidFill>
                <a:latin typeface="Champagne &amp; Limousines 1 Bold"/>
                <a:ea typeface="Champagne &amp; Limousines 1 Bold"/>
                <a:cs typeface="Champagne &amp; Limousines 1 Bold"/>
                <a:sym typeface="Champagne &amp; Limousines 1 Bold"/>
              </a:rPr>
              <a:t>La Dream Machine est utilisée à des fins de bien-être, de développement personnel, voire de thérapie douce. Son objectif principal est de favoriser la détente profonde, de réduire le stress, et de reconnecter les individus à leur monde intérieur, souvent mis à mal dans un quotidien hyperstimulé.</a:t>
            </a:r>
          </a:p>
          <a:p>
            <a:pPr algn="l">
              <a:lnSpc>
                <a:spcPts val="2022"/>
              </a:lnSpc>
            </a:pPr>
            <a:r>
              <a:rPr lang="en-US" sz="1444" b="true">
                <a:solidFill>
                  <a:srgbClr val="000000"/>
                </a:solidFill>
                <a:latin typeface="Champagne &amp; Limousines 1 Bold"/>
                <a:ea typeface="Champagne &amp; Limousines 1 Bold"/>
                <a:cs typeface="Champagne &amp; Limousines 1 Bold"/>
                <a:sym typeface="Champagne &amp; Limousines 1 Bold"/>
              </a:rPr>
              <a:t>En exposant le cerveau à des fréquences lumineuses spécifiques (souvent dans les bandes alpha et thêta), la Dream Machine induit un état proche de la méditation profonde, sans nécessiter d’années de pratique. Cela permet à des personnes peu familières avec ces approches d’accéder rapidement à des sensations de calme, d’inspiration ou même de visualisation intense. Certains utilisateurs rapportent des visions colorées, des souvenirs réactivés, voire des idées créatives ou des états de lâcher-prise rarement atteints autrement.</a:t>
            </a:r>
          </a:p>
          <a:p>
            <a:pPr algn="l">
              <a:lnSpc>
                <a:spcPts val="2022"/>
              </a:lnSpc>
            </a:pPr>
          </a:p>
          <a:p>
            <a:pPr algn="l">
              <a:lnSpc>
                <a:spcPts val="2022"/>
              </a:lnSpc>
            </a:pPr>
          </a:p>
        </p:txBody>
      </p:sp>
      <p:sp>
        <p:nvSpPr>
          <p:cNvPr name="TextBox 9" id="9"/>
          <p:cNvSpPr txBox="true"/>
          <p:nvPr/>
        </p:nvSpPr>
        <p:spPr>
          <a:xfrm rot="0">
            <a:off x="2905712" y="1431181"/>
            <a:ext cx="4200958" cy="2736215"/>
          </a:xfrm>
          <a:prstGeom prst="rect">
            <a:avLst/>
          </a:prstGeom>
        </p:spPr>
        <p:txBody>
          <a:bodyPr anchor="t" rtlCol="false" tIns="0" lIns="0" bIns="0" rIns="0">
            <a:spAutoFit/>
          </a:bodyPr>
          <a:lstStyle/>
          <a:p>
            <a:pPr algn="l">
              <a:lnSpc>
                <a:spcPts val="1959"/>
              </a:lnSpc>
            </a:pPr>
            <a:r>
              <a:rPr lang="en-US" sz="1399" b="true">
                <a:solidFill>
                  <a:srgbClr val="000000"/>
                </a:solidFill>
                <a:latin typeface="Champagne &amp; Limousines 1 Bold"/>
                <a:ea typeface="Champagne &amp; Limousines 1 Bold"/>
                <a:cs typeface="Champagne &amp; Limousines 1 Bold"/>
                <a:sym typeface="Champagne &amp; Limousines 1 Bold"/>
              </a:rPr>
              <a:t>La Dream Machine est un dispositif qui utilise des lumières pulsées, perçues les yeux fermés, pour induire des états modifiés de conscience. Inspirée des recherches de Brion Gysin, elle provoque des visions intérieures, proches du rêve ou de la méditation profonde. Modernisée grâce à la technologie (LED, sons binauraux), elle plonge l’utilisateur dans une expérience immersive et introspective, sans substances ni contact physique. Chaque session est unique et repose sur les perceptions internes. C’est un outil non invasif, à mi-chemin entre art, relaxation et exploration de soi.</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C8AD80"/>
        </a:solidFill>
      </p:bgPr>
    </p:bg>
    <p:spTree>
      <p:nvGrpSpPr>
        <p:cNvPr id="1" name=""/>
        <p:cNvGrpSpPr/>
        <p:nvPr/>
      </p:nvGrpSpPr>
      <p:grpSpPr>
        <a:xfrm>
          <a:off x="0" y="0"/>
          <a:ext cx="0" cy="0"/>
          <a:chOff x="0" y="0"/>
          <a:chExt cx="0" cy="0"/>
        </a:xfrm>
      </p:grpSpPr>
      <p:sp>
        <p:nvSpPr>
          <p:cNvPr name="Freeform 2" id="2"/>
          <p:cNvSpPr/>
          <p:nvPr/>
        </p:nvSpPr>
        <p:spPr>
          <a:xfrm flipH="false" flipV="false" rot="0">
            <a:off x="5698230" y="-416570"/>
            <a:ext cx="2211540" cy="2210619"/>
          </a:xfrm>
          <a:custGeom>
            <a:avLst/>
            <a:gdLst/>
            <a:ahLst/>
            <a:cxnLst/>
            <a:rect r="r" b="b" t="t" l="l"/>
            <a:pathLst>
              <a:path h="2210619" w="2211540">
                <a:moveTo>
                  <a:pt x="0" y="0"/>
                </a:moveTo>
                <a:lnTo>
                  <a:pt x="2211540" y="0"/>
                </a:lnTo>
                <a:lnTo>
                  <a:pt x="2211540" y="2210618"/>
                </a:lnTo>
                <a:lnTo>
                  <a:pt x="0" y="2210618"/>
                </a:lnTo>
                <a:lnTo>
                  <a:pt x="0" y="0"/>
                </a:lnTo>
                <a:close/>
              </a:path>
            </a:pathLst>
          </a:custGeom>
          <a:blipFill>
            <a:blip r:embed="rId2"/>
            <a:stretch>
              <a:fillRect l="0" t="0" r="0" b="0"/>
            </a:stretch>
          </a:blipFill>
        </p:spPr>
      </p:sp>
      <p:sp>
        <p:nvSpPr>
          <p:cNvPr name="Freeform 3" id="3"/>
          <p:cNvSpPr/>
          <p:nvPr/>
        </p:nvSpPr>
        <p:spPr>
          <a:xfrm flipH="false" flipV="false" rot="0">
            <a:off x="5887437" y="1543495"/>
            <a:ext cx="1471973" cy="1065171"/>
          </a:xfrm>
          <a:custGeom>
            <a:avLst/>
            <a:gdLst/>
            <a:ahLst/>
            <a:cxnLst/>
            <a:rect r="r" b="b" t="t" l="l"/>
            <a:pathLst>
              <a:path h="1065171" w="1471973">
                <a:moveTo>
                  <a:pt x="0" y="0"/>
                </a:moveTo>
                <a:lnTo>
                  <a:pt x="1471973" y="0"/>
                </a:lnTo>
                <a:lnTo>
                  <a:pt x="1471973" y="1065171"/>
                </a:lnTo>
                <a:lnTo>
                  <a:pt x="0" y="1065171"/>
                </a:lnTo>
                <a:lnTo>
                  <a:pt x="0" y="0"/>
                </a:lnTo>
                <a:close/>
              </a:path>
            </a:pathLst>
          </a:custGeom>
          <a:blipFill>
            <a:blip r:embed="rId3"/>
            <a:stretch>
              <a:fillRect l="-3505" t="-59886" r="-18564" b="-65033"/>
            </a:stretch>
          </a:blipFill>
        </p:spPr>
      </p:sp>
      <p:sp>
        <p:nvSpPr>
          <p:cNvPr name="Freeform 4" id="4"/>
          <p:cNvSpPr/>
          <p:nvPr/>
        </p:nvSpPr>
        <p:spPr>
          <a:xfrm flipH="false" flipV="false" rot="0">
            <a:off x="5934987" y="4590015"/>
            <a:ext cx="1424423" cy="1065138"/>
          </a:xfrm>
          <a:custGeom>
            <a:avLst/>
            <a:gdLst/>
            <a:ahLst/>
            <a:cxnLst/>
            <a:rect r="r" b="b" t="t" l="l"/>
            <a:pathLst>
              <a:path h="1065138" w="1424423">
                <a:moveTo>
                  <a:pt x="0" y="0"/>
                </a:moveTo>
                <a:lnTo>
                  <a:pt x="1424423" y="0"/>
                </a:lnTo>
                <a:lnTo>
                  <a:pt x="1424423" y="1065137"/>
                </a:lnTo>
                <a:lnTo>
                  <a:pt x="0" y="1065137"/>
                </a:lnTo>
                <a:lnTo>
                  <a:pt x="0" y="0"/>
                </a:lnTo>
                <a:close/>
              </a:path>
            </a:pathLst>
          </a:custGeom>
          <a:blipFill>
            <a:blip r:embed="rId4"/>
            <a:stretch>
              <a:fillRect l="-24330" t="0" r="0" b="-10845"/>
            </a:stretch>
          </a:blipFill>
        </p:spPr>
      </p:sp>
      <p:sp>
        <p:nvSpPr>
          <p:cNvPr name="Freeform 5" id="5"/>
          <p:cNvSpPr/>
          <p:nvPr/>
        </p:nvSpPr>
        <p:spPr>
          <a:xfrm flipH="false" flipV="false" rot="0">
            <a:off x="6096756" y="2911610"/>
            <a:ext cx="1093558" cy="1379759"/>
          </a:xfrm>
          <a:custGeom>
            <a:avLst/>
            <a:gdLst/>
            <a:ahLst/>
            <a:cxnLst/>
            <a:rect r="r" b="b" t="t" l="l"/>
            <a:pathLst>
              <a:path h="1379759" w="1093558">
                <a:moveTo>
                  <a:pt x="0" y="0"/>
                </a:moveTo>
                <a:lnTo>
                  <a:pt x="1093558" y="0"/>
                </a:lnTo>
                <a:lnTo>
                  <a:pt x="1093558" y="1379760"/>
                </a:lnTo>
                <a:lnTo>
                  <a:pt x="0" y="1379760"/>
                </a:lnTo>
                <a:lnTo>
                  <a:pt x="0" y="0"/>
                </a:lnTo>
                <a:close/>
              </a:path>
            </a:pathLst>
          </a:custGeom>
          <a:blipFill>
            <a:blip r:embed="rId5"/>
            <a:stretch>
              <a:fillRect l="-6492" t="-1577" r="-6991" b="-18661"/>
            </a:stretch>
          </a:blipFill>
        </p:spPr>
      </p:sp>
      <p:sp>
        <p:nvSpPr>
          <p:cNvPr name="TextBox 6" id="6"/>
          <p:cNvSpPr txBox="true"/>
          <p:nvPr/>
        </p:nvSpPr>
        <p:spPr>
          <a:xfrm rot="0">
            <a:off x="251107" y="6179162"/>
            <a:ext cx="5060867" cy="571514"/>
          </a:xfrm>
          <a:prstGeom prst="rect">
            <a:avLst/>
          </a:prstGeom>
        </p:spPr>
        <p:txBody>
          <a:bodyPr anchor="t" rtlCol="false" tIns="0" lIns="0" bIns="0" rIns="0">
            <a:spAutoFit/>
          </a:bodyPr>
          <a:lstStyle/>
          <a:p>
            <a:pPr algn="l">
              <a:lnSpc>
                <a:spcPts val="2214"/>
              </a:lnSpc>
            </a:pPr>
            <a:r>
              <a:rPr lang="en-US" sz="1581" b="true">
                <a:solidFill>
                  <a:srgbClr val="FFFFFF"/>
                </a:solidFill>
                <a:latin typeface="Champagne &amp; Limousines 1 Bold"/>
                <a:ea typeface="Champagne &amp; Limousines 1 Bold"/>
                <a:cs typeface="Champagne &amp; Limousines 1 Bold"/>
                <a:sym typeface="Champagne &amp; Limousines 1 Bold"/>
              </a:rPr>
              <a:t>Conférence</a:t>
            </a:r>
          </a:p>
          <a:p>
            <a:pPr algn="l">
              <a:lnSpc>
                <a:spcPts val="2214"/>
              </a:lnSpc>
            </a:pPr>
            <a:r>
              <a:rPr lang="en-US" sz="1581" b="true">
                <a:solidFill>
                  <a:srgbClr val="FFFFFF"/>
                </a:solidFill>
                <a:latin typeface="Champagne &amp; Limousines 1 Bold"/>
                <a:ea typeface="Champagne &amp; Limousines 1 Bold"/>
                <a:cs typeface="Champagne &amp; Limousines 1 Bold"/>
                <a:sym typeface="Champagne &amp; Limousines 1 Bold"/>
              </a:rPr>
              <a:t>Formation</a:t>
            </a:r>
          </a:p>
        </p:txBody>
      </p:sp>
      <p:sp>
        <p:nvSpPr>
          <p:cNvPr name="TextBox 7" id="7"/>
          <p:cNvSpPr txBox="true"/>
          <p:nvPr/>
        </p:nvSpPr>
        <p:spPr>
          <a:xfrm rot="0">
            <a:off x="244977" y="6817831"/>
            <a:ext cx="6780406" cy="551970"/>
          </a:xfrm>
          <a:prstGeom prst="rect">
            <a:avLst/>
          </a:prstGeom>
        </p:spPr>
        <p:txBody>
          <a:bodyPr anchor="t" rtlCol="false" tIns="0" lIns="0" bIns="0" rIns="0">
            <a:spAutoFit/>
          </a:bodyPr>
          <a:lstStyle/>
          <a:p>
            <a:pPr algn="l">
              <a:lnSpc>
                <a:spcPts val="2126"/>
              </a:lnSpc>
            </a:pPr>
            <a:r>
              <a:rPr lang="en-US" sz="1518" b="true">
                <a:solidFill>
                  <a:srgbClr val="FFFFFF"/>
                </a:solidFill>
                <a:latin typeface="Champagne &amp; Limousines 1 Bold"/>
                <a:ea typeface="Champagne &amp; Limousines 1 Bold"/>
                <a:cs typeface="Champagne &amp; Limousines 1 Bold"/>
                <a:sym typeface="Champagne &amp; Limousines 1 Bold"/>
              </a:rPr>
              <a:t>Team building</a:t>
            </a:r>
          </a:p>
          <a:p>
            <a:pPr algn="l">
              <a:lnSpc>
                <a:spcPts val="2126"/>
              </a:lnSpc>
            </a:pPr>
            <a:r>
              <a:rPr lang="en-US" sz="1518" b="true">
                <a:solidFill>
                  <a:srgbClr val="FFFFFF"/>
                </a:solidFill>
                <a:latin typeface="Champagne &amp; Limousines 1 Bold"/>
                <a:ea typeface="Champagne &amp; Limousines 1 Bold"/>
                <a:cs typeface="Champagne &amp; Limousines 1 Bold"/>
                <a:sym typeface="Champagne &amp; Limousines 1 Bold"/>
              </a:rPr>
              <a:t>Ateliers</a:t>
            </a:r>
          </a:p>
        </p:txBody>
      </p:sp>
      <p:sp>
        <p:nvSpPr>
          <p:cNvPr name="TextBox 8" id="8"/>
          <p:cNvSpPr txBox="true"/>
          <p:nvPr/>
        </p:nvSpPr>
        <p:spPr>
          <a:xfrm rot="0">
            <a:off x="244977" y="7468294"/>
            <a:ext cx="6780406" cy="551970"/>
          </a:xfrm>
          <a:prstGeom prst="rect">
            <a:avLst/>
          </a:prstGeom>
        </p:spPr>
        <p:txBody>
          <a:bodyPr anchor="t" rtlCol="false" tIns="0" lIns="0" bIns="0" rIns="0">
            <a:spAutoFit/>
          </a:bodyPr>
          <a:lstStyle/>
          <a:p>
            <a:pPr algn="l">
              <a:lnSpc>
                <a:spcPts val="2126"/>
              </a:lnSpc>
            </a:pPr>
            <a:r>
              <a:rPr lang="en-US" sz="1518" b="true">
                <a:solidFill>
                  <a:srgbClr val="FFFFFF"/>
                </a:solidFill>
                <a:latin typeface="Champagne &amp; Limousines 1 Bold"/>
                <a:ea typeface="Champagne &amp; Limousines 1 Bold"/>
                <a:cs typeface="Champagne &amp; Limousines 1 Bold"/>
                <a:sym typeface="Champagne &amp; Limousines 1 Bold"/>
              </a:rPr>
              <a:t>Permanence</a:t>
            </a:r>
          </a:p>
          <a:p>
            <a:pPr algn="l">
              <a:lnSpc>
                <a:spcPts val="2126"/>
              </a:lnSpc>
            </a:pPr>
            <a:r>
              <a:rPr lang="en-US" sz="1518" b="true">
                <a:solidFill>
                  <a:srgbClr val="FFFFFF"/>
                </a:solidFill>
                <a:latin typeface="Champagne &amp; Limousines 1 Bold"/>
                <a:ea typeface="Champagne &amp; Limousines 1 Bold"/>
                <a:cs typeface="Champagne &amp; Limousines 1 Bold"/>
                <a:sym typeface="Champagne &amp; Limousines 1 Bold"/>
              </a:rPr>
              <a:t>Accompagnement</a:t>
            </a:r>
          </a:p>
        </p:txBody>
      </p:sp>
      <p:sp>
        <p:nvSpPr>
          <p:cNvPr name="TextBox 9" id="9"/>
          <p:cNvSpPr txBox="true"/>
          <p:nvPr/>
        </p:nvSpPr>
        <p:spPr>
          <a:xfrm rot="0">
            <a:off x="2527414" y="6480781"/>
            <a:ext cx="5032586" cy="1711364"/>
          </a:xfrm>
          <a:prstGeom prst="rect">
            <a:avLst/>
          </a:prstGeom>
        </p:spPr>
        <p:txBody>
          <a:bodyPr anchor="t" rtlCol="false" tIns="0" lIns="0" bIns="0" rIns="0">
            <a:spAutoFit/>
          </a:bodyPr>
          <a:lstStyle/>
          <a:p>
            <a:pPr algn="ctr">
              <a:lnSpc>
                <a:spcPts val="3147"/>
              </a:lnSpc>
            </a:pPr>
            <a:r>
              <a:rPr lang="en-US" sz="2248" b="true">
                <a:solidFill>
                  <a:srgbClr val="000000"/>
                </a:solidFill>
                <a:latin typeface="Champagne &amp; Limousines 2 Bold"/>
                <a:ea typeface="Champagne &amp; Limousines 2 Bold"/>
                <a:cs typeface="Champagne &amp; Limousines 2 Bold"/>
                <a:sym typeface="Champagne &amp; Limousines 2 Bold"/>
              </a:rPr>
              <a:t> Christelle Augustak</a:t>
            </a:r>
          </a:p>
          <a:p>
            <a:pPr algn="ctr">
              <a:lnSpc>
                <a:spcPts val="3147"/>
              </a:lnSpc>
            </a:pPr>
            <a:r>
              <a:rPr lang="en-US" sz="2248" b="true">
                <a:solidFill>
                  <a:srgbClr val="000000"/>
                </a:solidFill>
                <a:latin typeface="Champagne &amp; Limousines 2 Bold"/>
                <a:ea typeface="Champagne &amp; Limousines 2 Bold"/>
                <a:cs typeface="Champagne &amp; Limousines 2 Bold"/>
                <a:sym typeface="Champagne &amp; Limousines 2 Bold"/>
              </a:rPr>
              <a:t>06.50.23.13.83 contact@blackoz.fr</a:t>
            </a:r>
            <a:r>
              <a:rPr lang="en-US" sz="2248" b="true">
                <a:solidFill>
                  <a:srgbClr val="000000"/>
                </a:solidFill>
                <a:latin typeface="Champagne &amp; Limousines 2 Bold"/>
                <a:ea typeface="Champagne &amp; Limousines 2 Bold"/>
                <a:cs typeface="Champagne &amp; Limousines 2 Bold"/>
                <a:sym typeface="Champagne &amp; Limousines 2 Bold"/>
              </a:rPr>
              <a:t> </a:t>
            </a:r>
          </a:p>
          <a:p>
            <a:pPr algn="ctr">
              <a:lnSpc>
                <a:spcPts val="2447"/>
              </a:lnSpc>
            </a:pPr>
            <a:r>
              <a:rPr lang="en-US" b="true" sz="1748" i="true">
                <a:solidFill>
                  <a:srgbClr val="FFFFFF"/>
                </a:solidFill>
                <a:latin typeface="Champagne &amp; Limousines 2 Bold Italics"/>
                <a:ea typeface="Champagne &amp; Limousines 2 Bold Italics"/>
                <a:cs typeface="Champagne &amp; Limousines 2 Bold Italics"/>
                <a:sym typeface="Champagne &amp; Limousines 2 Bold Italics"/>
              </a:rPr>
              <a:t>10 rue du Général D. White 59135 Wallers </a:t>
            </a:r>
          </a:p>
          <a:p>
            <a:pPr algn="ctr">
              <a:lnSpc>
                <a:spcPts val="2447"/>
              </a:lnSpc>
            </a:pPr>
            <a:r>
              <a:rPr lang="en-US" b="true" sz="1748" i="true">
                <a:solidFill>
                  <a:srgbClr val="FFFFFF"/>
                </a:solidFill>
                <a:latin typeface="Champagne &amp; Limousines 2 Bold Italics"/>
                <a:ea typeface="Champagne &amp; Limousines 2 Bold Italics"/>
                <a:cs typeface="Champagne &amp; Limousines 2 Bold Italics"/>
                <a:sym typeface="Champagne &amp; Limousines 2 Bold Italics"/>
              </a:rPr>
              <a:t>325 Quai Pompidou 34280 La Grande Motte </a:t>
            </a:r>
          </a:p>
          <a:p>
            <a:pPr algn="ctr">
              <a:lnSpc>
                <a:spcPts val="2447"/>
              </a:lnSpc>
            </a:pPr>
          </a:p>
        </p:txBody>
      </p:sp>
      <p:sp>
        <p:nvSpPr>
          <p:cNvPr name="TextBox 10" id="10"/>
          <p:cNvSpPr txBox="true"/>
          <p:nvPr/>
        </p:nvSpPr>
        <p:spPr>
          <a:xfrm rot="0">
            <a:off x="244977" y="8718832"/>
            <a:ext cx="7435634" cy="426639"/>
          </a:xfrm>
          <a:prstGeom prst="rect">
            <a:avLst/>
          </a:prstGeom>
        </p:spPr>
        <p:txBody>
          <a:bodyPr anchor="t" rtlCol="false" tIns="0" lIns="0" bIns="0" rIns="0">
            <a:spAutoFit/>
          </a:bodyPr>
          <a:lstStyle/>
          <a:p>
            <a:pPr algn="ctr">
              <a:lnSpc>
                <a:spcPts val="3253"/>
              </a:lnSpc>
            </a:pPr>
            <a:r>
              <a:rPr lang="en-US" sz="2323" b="true">
                <a:solidFill>
                  <a:srgbClr val="000000"/>
                </a:solidFill>
                <a:latin typeface="Champagne &amp; Limousines 1 Bold"/>
                <a:ea typeface="Champagne &amp; Limousines 1 Bold"/>
                <a:cs typeface="Champagne &amp; Limousines 1 Bold"/>
                <a:sym typeface="Champagne &amp; Limousines 1 Bold"/>
              </a:rPr>
              <a:t>Une entreprise qui Oz est une entreprise qui gagne</a:t>
            </a:r>
          </a:p>
        </p:txBody>
      </p:sp>
      <p:sp>
        <p:nvSpPr>
          <p:cNvPr name="Freeform 11" id="11"/>
          <p:cNvSpPr/>
          <p:nvPr/>
        </p:nvSpPr>
        <p:spPr>
          <a:xfrm flipH="false" flipV="false" rot="0">
            <a:off x="2850885" y="9402646"/>
            <a:ext cx="2279022" cy="550126"/>
          </a:xfrm>
          <a:custGeom>
            <a:avLst/>
            <a:gdLst/>
            <a:ahLst/>
            <a:cxnLst/>
            <a:rect r="r" b="b" t="t" l="l"/>
            <a:pathLst>
              <a:path h="550126" w="2279022">
                <a:moveTo>
                  <a:pt x="0" y="0"/>
                </a:moveTo>
                <a:lnTo>
                  <a:pt x="2279022" y="0"/>
                </a:lnTo>
                <a:lnTo>
                  <a:pt x="2279022" y="550125"/>
                </a:lnTo>
                <a:lnTo>
                  <a:pt x="0" y="55012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AutoShape 12" id="12"/>
          <p:cNvSpPr/>
          <p:nvPr/>
        </p:nvSpPr>
        <p:spPr>
          <a:xfrm>
            <a:off x="2373382" y="9696758"/>
            <a:ext cx="318428" cy="0"/>
          </a:xfrm>
          <a:prstGeom prst="line">
            <a:avLst/>
          </a:prstGeom>
          <a:ln cap="flat" w="38100">
            <a:solidFill>
              <a:srgbClr val="000000"/>
            </a:solidFill>
            <a:prstDash val="solid"/>
            <a:headEnd type="none" len="sm" w="sm"/>
            <a:tailEnd type="arrow" len="sm" w="med"/>
          </a:ln>
        </p:spPr>
      </p:sp>
      <p:sp>
        <p:nvSpPr>
          <p:cNvPr name="TextBox 13" id="13"/>
          <p:cNvSpPr txBox="true"/>
          <p:nvPr/>
        </p:nvSpPr>
        <p:spPr>
          <a:xfrm rot="0">
            <a:off x="1309656" y="9345496"/>
            <a:ext cx="5306277" cy="318451"/>
          </a:xfrm>
          <a:prstGeom prst="rect">
            <a:avLst/>
          </a:prstGeom>
        </p:spPr>
        <p:txBody>
          <a:bodyPr anchor="t" rtlCol="false" tIns="0" lIns="0" bIns="0" rIns="0">
            <a:spAutoFit/>
          </a:bodyPr>
          <a:lstStyle/>
          <a:p>
            <a:pPr algn="ctr">
              <a:lnSpc>
                <a:spcPts val="2321"/>
              </a:lnSpc>
            </a:pPr>
            <a:r>
              <a:rPr lang="en-US" sz="1658">
                <a:solidFill>
                  <a:srgbClr val="242323"/>
                </a:solidFill>
                <a:latin typeface="Champagne &amp; Limousines 1 Bold"/>
                <a:ea typeface="Champagne &amp; Limousines 1 Bold"/>
                <a:cs typeface="Champagne &amp; Limousines 1 Bold"/>
                <a:sym typeface="Champagne &amp; Limousines 1 Bold"/>
              </a:rPr>
              <a:t>Contactez nous</a:t>
            </a:r>
          </a:p>
        </p:txBody>
      </p:sp>
      <p:sp>
        <p:nvSpPr>
          <p:cNvPr name="TextBox 14" id="14"/>
          <p:cNvSpPr txBox="true"/>
          <p:nvPr/>
        </p:nvSpPr>
        <p:spPr>
          <a:xfrm rot="0">
            <a:off x="1337258" y="9574096"/>
            <a:ext cx="5306277" cy="318451"/>
          </a:xfrm>
          <a:prstGeom prst="rect">
            <a:avLst/>
          </a:prstGeom>
        </p:spPr>
        <p:txBody>
          <a:bodyPr anchor="t" rtlCol="false" tIns="0" lIns="0" bIns="0" rIns="0">
            <a:spAutoFit/>
          </a:bodyPr>
          <a:lstStyle/>
          <a:p>
            <a:pPr algn="ctr">
              <a:lnSpc>
                <a:spcPts val="2321"/>
              </a:lnSpc>
            </a:pPr>
            <a:r>
              <a:rPr lang="en-US" sz="1658">
                <a:solidFill>
                  <a:srgbClr val="242323"/>
                </a:solidFill>
                <a:latin typeface="Champagne &amp; Limousines 1 Bold"/>
                <a:ea typeface="Champagne &amp; Limousines 1 Bold"/>
                <a:cs typeface="Champagne &amp; Limousines 1 Bold"/>
                <a:sym typeface="Champagne &amp; Limousines 1 Bold"/>
              </a:rPr>
              <a:t>06.50.23.13.83</a:t>
            </a:r>
          </a:p>
        </p:txBody>
      </p:sp>
      <p:sp>
        <p:nvSpPr>
          <p:cNvPr name="TextBox 15" id="15"/>
          <p:cNvSpPr txBox="true"/>
          <p:nvPr/>
        </p:nvSpPr>
        <p:spPr>
          <a:xfrm rot="0">
            <a:off x="-1344435" y="508867"/>
            <a:ext cx="5410173" cy="418067"/>
          </a:xfrm>
          <a:prstGeom prst="rect">
            <a:avLst/>
          </a:prstGeom>
        </p:spPr>
        <p:txBody>
          <a:bodyPr anchor="t" rtlCol="false" tIns="0" lIns="0" bIns="0" rIns="0">
            <a:spAutoFit/>
          </a:bodyPr>
          <a:lstStyle/>
          <a:p>
            <a:pPr algn="ctr">
              <a:lnSpc>
                <a:spcPts val="3206"/>
              </a:lnSpc>
            </a:pPr>
            <a:r>
              <a:rPr lang="en-US" sz="2290" b="true">
                <a:solidFill>
                  <a:srgbClr val="000000"/>
                </a:solidFill>
                <a:latin typeface="Champagne &amp; Limousines 1 Bold"/>
                <a:ea typeface="Champagne &amp; Limousines 1 Bold"/>
                <a:cs typeface="Champagne &amp; Limousines 1 Bold"/>
                <a:sym typeface="Champagne &amp; Limousines 1 Bold"/>
              </a:rPr>
              <a:t>Les démarches</a:t>
            </a:r>
          </a:p>
        </p:txBody>
      </p:sp>
      <p:sp>
        <p:nvSpPr>
          <p:cNvPr name="TextBox 16" id="16"/>
          <p:cNvSpPr txBox="true"/>
          <p:nvPr/>
        </p:nvSpPr>
        <p:spPr>
          <a:xfrm rot="0">
            <a:off x="288057" y="1892765"/>
            <a:ext cx="5410173" cy="309481"/>
          </a:xfrm>
          <a:prstGeom prst="rect">
            <a:avLst/>
          </a:prstGeom>
        </p:spPr>
        <p:txBody>
          <a:bodyPr anchor="t" rtlCol="false" tIns="0" lIns="0" bIns="0" rIns="0">
            <a:spAutoFit/>
          </a:bodyPr>
          <a:lstStyle/>
          <a:p>
            <a:pPr algn="ctr">
              <a:lnSpc>
                <a:spcPts val="2366"/>
              </a:lnSpc>
            </a:pPr>
            <a:r>
              <a:rPr lang="en-US" sz="1690" b="true">
                <a:solidFill>
                  <a:srgbClr val="000000"/>
                </a:solidFill>
                <a:latin typeface="Champagne &amp; Limousines 1 Bold"/>
                <a:ea typeface="Champagne &amp; Limousines 1 Bold"/>
                <a:cs typeface="Champagne &amp; Limousines 1 Bold"/>
                <a:sym typeface="Champagne &amp; Limousines 1 Bold"/>
              </a:rPr>
              <a:t>Vous avez un besoin dans votre entreprise</a:t>
            </a:r>
          </a:p>
        </p:txBody>
      </p:sp>
      <p:sp>
        <p:nvSpPr>
          <p:cNvPr name="TextBox 17" id="17"/>
          <p:cNvSpPr txBox="true"/>
          <p:nvPr/>
        </p:nvSpPr>
        <p:spPr>
          <a:xfrm rot="0">
            <a:off x="145799" y="2551516"/>
            <a:ext cx="5410173" cy="1785856"/>
          </a:xfrm>
          <a:prstGeom prst="rect">
            <a:avLst/>
          </a:prstGeom>
        </p:spPr>
        <p:txBody>
          <a:bodyPr anchor="t" rtlCol="false" tIns="0" lIns="0" bIns="0" rIns="0">
            <a:spAutoFit/>
          </a:bodyPr>
          <a:lstStyle/>
          <a:p>
            <a:pPr algn="l" marL="365021" indent="-182511" lvl="1">
              <a:lnSpc>
                <a:spcPts val="2366"/>
              </a:lnSpc>
              <a:buFont typeface="Arial"/>
              <a:buChar char="•"/>
            </a:pPr>
            <a:r>
              <a:rPr lang="en-US" b="true" sz="1690">
                <a:solidFill>
                  <a:srgbClr val="FFFFFF"/>
                </a:solidFill>
                <a:latin typeface="Champagne &amp; Limousines 1 Bold"/>
                <a:ea typeface="Champagne &amp; Limousines 1 Bold"/>
                <a:cs typeface="Champagne &amp; Limousines 1 Bold"/>
                <a:sym typeface="Champagne &amp; Limousines 1 Bold"/>
              </a:rPr>
              <a:t>Vous nous contactez afin que nous puissions prendre un rendez vous téléphonique ou directement en vos locaux</a:t>
            </a:r>
          </a:p>
          <a:p>
            <a:pPr algn="l" marL="365021" indent="-182511" lvl="1">
              <a:lnSpc>
                <a:spcPts val="2366"/>
              </a:lnSpc>
              <a:buFont typeface="Arial"/>
              <a:buChar char="•"/>
            </a:pPr>
            <a:r>
              <a:rPr lang="en-US" b="true" sz="1690">
                <a:solidFill>
                  <a:srgbClr val="FFFFFF"/>
                </a:solidFill>
                <a:latin typeface="Champagne &amp; Limousines 1 Bold"/>
                <a:ea typeface="Champagne &amp; Limousines 1 Bold"/>
                <a:cs typeface="Champagne &amp; Limousines 1 Bold"/>
                <a:sym typeface="Champagne &amp; Limousines 1 Bold"/>
              </a:rPr>
              <a:t>Nous prenons le temps d’écouter vos besoins et attentes afin de préparer au mieux votre dossier</a:t>
            </a:r>
          </a:p>
          <a:p>
            <a:pPr algn="l" marL="365021" indent="-182511" lvl="1">
              <a:lnSpc>
                <a:spcPts val="2366"/>
              </a:lnSpc>
              <a:buFont typeface="Arial"/>
              <a:buChar char="•"/>
            </a:pPr>
            <a:r>
              <a:rPr lang="en-US" b="true" sz="1690">
                <a:solidFill>
                  <a:srgbClr val="FFFFFF"/>
                </a:solidFill>
                <a:latin typeface="Champagne &amp; Limousines 1 Bold"/>
                <a:ea typeface="Champagne &amp; Limousines 1 Bold"/>
                <a:cs typeface="Champagne &amp; Limousines 1 Bold"/>
                <a:sym typeface="Champagne &amp; Limousines 1 Bold"/>
              </a:rPr>
              <a:t>Nous élaborons vos devis et vous les soumettons</a:t>
            </a:r>
          </a:p>
          <a:p>
            <a:pPr algn="l" marL="365021" indent="-182511" lvl="1">
              <a:lnSpc>
                <a:spcPts val="2366"/>
              </a:lnSpc>
              <a:buFont typeface="Arial"/>
              <a:buChar char="•"/>
            </a:pPr>
            <a:r>
              <a:rPr lang="en-US" b="true" sz="1690">
                <a:solidFill>
                  <a:srgbClr val="FFFFFF"/>
                </a:solidFill>
                <a:latin typeface="Champagne &amp; Limousines 1 Bold"/>
                <a:ea typeface="Champagne &amp; Limousines 1 Bold"/>
                <a:cs typeface="Champagne &amp; Limousines 1 Bold"/>
                <a:sym typeface="Champagne &amp; Limousines 1 Bold"/>
              </a:rPr>
              <a:t>Vous choisissez celui qui vous convient </a:t>
            </a:r>
          </a:p>
        </p:txBody>
      </p:sp>
      <p:sp>
        <p:nvSpPr>
          <p:cNvPr name="TextBox 18" id="18"/>
          <p:cNvSpPr txBox="true"/>
          <p:nvPr/>
        </p:nvSpPr>
        <p:spPr>
          <a:xfrm rot="0">
            <a:off x="244977" y="4955889"/>
            <a:ext cx="5410173" cy="604756"/>
          </a:xfrm>
          <a:prstGeom prst="rect">
            <a:avLst/>
          </a:prstGeom>
        </p:spPr>
        <p:txBody>
          <a:bodyPr anchor="t" rtlCol="false" tIns="0" lIns="0" bIns="0" rIns="0">
            <a:spAutoFit/>
          </a:bodyPr>
          <a:lstStyle/>
          <a:p>
            <a:pPr algn="l">
              <a:lnSpc>
                <a:spcPts val="2366"/>
              </a:lnSpc>
            </a:pPr>
            <a:r>
              <a:rPr lang="en-US" sz="1690" b="true">
                <a:solidFill>
                  <a:srgbClr val="000000"/>
                </a:solidFill>
                <a:latin typeface="Champagne &amp; Limousines 1 Bold"/>
                <a:ea typeface="Champagne &amp; Limousines 1 Bold"/>
                <a:cs typeface="Champagne &amp; Limousines 1 Bold"/>
                <a:sym typeface="Champagne &amp; Limousines 1 Bold"/>
              </a:rPr>
              <a:t>En toute sérénité , vous vous laissez guider les yeux fermés </a:t>
            </a:r>
          </a:p>
          <a:p>
            <a:pPr algn="l">
              <a:lnSpc>
                <a:spcPts val="2366"/>
              </a:lnSpc>
            </a:pPr>
            <a:r>
              <a:rPr lang="en-US" sz="1690" b="true">
                <a:solidFill>
                  <a:srgbClr val="000000"/>
                </a:solidFill>
                <a:latin typeface="Champagne &amp; Limousines 1 Bold"/>
                <a:ea typeface="Champagne &amp; Limousines 1 Bold"/>
                <a:cs typeface="Champagne &amp; Limousines 1 Bold"/>
                <a:sym typeface="Champagne &amp; Limousines 1 Bold"/>
              </a:rPr>
              <a:t>nous nous occupons de tout </a:t>
            </a:r>
          </a:p>
        </p:txBody>
      </p:sp>
      <p:sp>
        <p:nvSpPr>
          <p:cNvPr name="TextBox 19" id="19"/>
          <p:cNvSpPr txBox="true"/>
          <p:nvPr/>
        </p:nvSpPr>
        <p:spPr>
          <a:xfrm rot="0">
            <a:off x="-285738" y="10313226"/>
            <a:ext cx="8131476" cy="296128"/>
          </a:xfrm>
          <a:prstGeom prst="rect">
            <a:avLst/>
          </a:prstGeom>
        </p:spPr>
        <p:txBody>
          <a:bodyPr anchor="t" rtlCol="false" tIns="0" lIns="0" bIns="0" rIns="0">
            <a:spAutoFit/>
          </a:bodyPr>
          <a:lstStyle/>
          <a:p>
            <a:pPr algn="ctr">
              <a:lnSpc>
                <a:spcPts val="1149"/>
              </a:lnSpc>
            </a:pPr>
            <a:r>
              <a:rPr lang="en-US" sz="821" b="true">
                <a:solidFill>
                  <a:srgbClr val="000000"/>
                </a:solidFill>
                <a:latin typeface="Champagne &amp; Limousines 2 Bold"/>
                <a:ea typeface="Champagne &amp; Limousines 2 Bold"/>
                <a:cs typeface="Champagne &amp; Limousines 2 Bold"/>
                <a:sym typeface="Champagne &amp; Limousines 2 Bold"/>
              </a:rPr>
              <a:t> 10 rue du Général D. White 59135 Wallers /325 Quai Pompidou 34280 La Grande Motte </a:t>
            </a:r>
          </a:p>
          <a:p>
            <a:pPr algn="ctr">
              <a:lnSpc>
                <a:spcPts val="1149"/>
              </a:lnSpc>
            </a:pPr>
            <a:r>
              <a:rPr lang="en-US" sz="821" b="true">
                <a:solidFill>
                  <a:srgbClr val="000000"/>
                </a:solidFill>
                <a:latin typeface="Champagne &amp; Limousines 2 Bold"/>
                <a:ea typeface="Champagne &amp; Limousines 2 Bold"/>
                <a:cs typeface="Champagne &amp; Limousines 2 Bold"/>
                <a:sym typeface="Champagne &amp; Limousines 2 Bold"/>
              </a:rPr>
              <a:t>06.50.23.13.83 contact@blackoz.fr Siret 878 989 110 00019</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C8AD80"/>
        </a:solidFill>
      </p:bgPr>
    </p:bg>
    <p:spTree>
      <p:nvGrpSpPr>
        <p:cNvPr id="1" name=""/>
        <p:cNvGrpSpPr/>
        <p:nvPr/>
      </p:nvGrpSpPr>
      <p:grpSpPr>
        <a:xfrm>
          <a:off x="0" y="0"/>
          <a:ext cx="0" cy="0"/>
          <a:chOff x="0" y="0"/>
          <a:chExt cx="0" cy="0"/>
        </a:xfrm>
      </p:grpSpPr>
      <p:sp>
        <p:nvSpPr>
          <p:cNvPr name="TextBox 2" id="2"/>
          <p:cNvSpPr txBox="true"/>
          <p:nvPr/>
        </p:nvSpPr>
        <p:spPr>
          <a:xfrm rot="0">
            <a:off x="-1001575" y="368135"/>
            <a:ext cx="9563151" cy="545958"/>
          </a:xfrm>
          <a:prstGeom prst="rect">
            <a:avLst/>
          </a:prstGeom>
        </p:spPr>
        <p:txBody>
          <a:bodyPr anchor="t" rtlCol="false" tIns="0" lIns="0" bIns="0" rIns="0">
            <a:spAutoFit/>
          </a:bodyPr>
          <a:lstStyle/>
          <a:p>
            <a:pPr algn="ctr">
              <a:lnSpc>
                <a:spcPts val="4183"/>
              </a:lnSpc>
            </a:pPr>
            <a:r>
              <a:rPr lang="en-US" sz="2988" b="true">
                <a:solidFill>
                  <a:srgbClr val="000000"/>
                </a:solidFill>
                <a:latin typeface="Champagne &amp; Limousines 1 Bold"/>
                <a:ea typeface="Champagne &amp; Limousines 1 Bold"/>
                <a:cs typeface="Champagne &amp; Limousines 1 Bold"/>
                <a:sym typeface="Champagne &amp; Limousines 1 Bold"/>
              </a:rPr>
              <a:t>Les axes stratégiques Black’Oz</a:t>
            </a:r>
          </a:p>
        </p:txBody>
      </p:sp>
      <p:sp>
        <p:nvSpPr>
          <p:cNvPr name="Freeform 3" id="3"/>
          <p:cNvSpPr/>
          <p:nvPr/>
        </p:nvSpPr>
        <p:spPr>
          <a:xfrm flipH="false" flipV="false" rot="0">
            <a:off x="5634596" y="-549020"/>
            <a:ext cx="2211540" cy="2210619"/>
          </a:xfrm>
          <a:custGeom>
            <a:avLst/>
            <a:gdLst/>
            <a:ahLst/>
            <a:cxnLst/>
            <a:rect r="r" b="b" t="t" l="l"/>
            <a:pathLst>
              <a:path h="2210619" w="2211540">
                <a:moveTo>
                  <a:pt x="0" y="0"/>
                </a:moveTo>
                <a:lnTo>
                  <a:pt x="2211540" y="0"/>
                </a:lnTo>
                <a:lnTo>
                  <a:pt x="2211540" y="2210619"/>
                </a:lnTo>
                <a:lnTo>
                  <a:pt x="0" y="2210619"/>
                </a:lnTo>
                <a:lnTo>
                  <a:pt x="0" y="0"/>
                </a:lnTo>
                <a:close/>
              </a:path>
            </a:pathLst>
          </a:custGeom>
          <a:blipFill>
            <a:blip r:embed="rId2"/>
            <a:stretch>
              <a:fillRect l="0" t="0" r="0" b="0"/>
            </a:stretch>
          </a:blipFill>
        </p:spPr>
      </p:sp>
      <p:sp>
        <p:nvSpPr>
          <p:cNvPr name="Freeform 4" id="4"/>
          <p:cNvSpPr/>
          <p:nvPr/>
        </p:nvSpPr>
        <p:spPr>
          <a:xfrm flipH="false" flipV="false" rot="-5400000">
            <a:off x="-656814" y="5230188"/>
            <a:ext cx="6542126" cy="24533"/>
          </a:xfrm>
          <a:custGeom>
            <a:avLst/>
            <a:gdLst/>
            <a:ahLst/>
            <a:cxnLst/>
            <a:rect r="r" b="b" t="t" l="l"/>
            <a:pathLst>
              <a:path h="24533" w="6542126">
                <a:moveTo>
                  <a:pt x="0" y="0"/>
                </a:moveTo>
                <a:lnTo>
                  <a:pt x="6542126" y="0"/>
                </a:lnTo>
                <a:lnTo>
                  <a:pt x="6542126" y="24533"/>
                </a:lnTo>
                <a:lnTo>
                  <a:pt x="0" y="2453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5400000">
            <a:off x="1835530" y="5286365"/>
            <a:ext cx="6430190" cy="24113"/>
          </a:xfrm>
          <a:custGeom>
            <a:avLst/>
            <a:gdLst/>
            <a:ahLst/>
            <a:cxnLst/>
            <a:rect r="r" b="b" t="t" l="l"/>
            <a:pathLst>
              <a:path h="24113" w="6430190">
                <a:moveTo>
                  <a:pt x="0" y="0"/>
                </a:moveTo>
                <a:lnTo>
                  <a:pt x="6430191" y="0"/>
                </a:lnTo>
                <a:lnTo>
                  <a:pt x="6430191" y="24113"/>
                </a:lnTo>
                <a:lnTo>
                  <a:pt x="0" y="241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134522" y="2213728"/>
            <a:ext cx="2350266" cy="1700735"/>
          </a:xfrm>
          <a:custGeom>
            <a:avLst/>
            <a:gdLst/>
            <a:ahLst/>
            <a:cxnLst/>
            <a:rect r="r" b="b" t="t" l="l"/>
            <a:pathLst>
              <a:path h="1700735" w="2350266">
                <a:moveTo>
                  <a:pt x="0" y="0"/>
                </a:moveTo>
                <a:lnTo>
                  <a:pt x="2350267" y="0"/>
                </a:lnTo>
                <a:lnTo>
                  <a:pt x="2350267" y="1700734"/>
                </a:lnTo>
                <a:lnTo>
                  <a:pt x="0" y="1700734"/>
                </a:lnTo>
                <a:lnTo>
                  <a:pt x="0" y="0"/>
                </a:lnTo>
                <a:close/>
              </a:path>
            </a:pathLst>
          </a:custGeom>
          <a:blipFill>
            <a:blip r:embed="rId5"/>
            <a:stretch>
              <a:fillRect l="-3505" t="-59886" r="-18564" b="-65033"/>
            </a:stretch>
          </a:blipFill>
        </p:spPr>
      </p:sp>
      <p:sp>
        <p:nvSpPr>
          <p:cNvPr name="Freeform 7" id="7"/>
          <p:cNvSpPr/>
          <p:nvPr/>
        </p:nvSpPr>
        <p:spPr>
          <a:xfrm flipH="false" flipV="false" rot="0">
            <a:off x="5204842" y="2279007"/>
            <a:ext cx="2187117" cy="1635455"/>
          </a:xfrm>
          <a:custGeom>
            <a:avLst/>
            <a:gdLst/>
            <a:ahLst/>
            <a:cxnLst/>
            <a:rect r="r" b="b" t="t" l="l"/>
            <a:pathLst>
              <a:path h="1635455" w="2187117">
                <a:moveTo>
                  <a:pt x="0" y="0"/>
                </a:moveTo>
                <a:lnTo>
                  <a:pt x="2187117" y="0"/>
                </a:lnTo>
                <a:lnTo>
                  <a:pt x="2187117" y="1635455"/>
                </a:lnTo>
                <a:lnTo>
                  <a:pt x="0" y="1635455"/>
                </a:lnTo>
                <a:lnTo>
                  <a:pt x="0" y="0"/>
                </a:lnTo>
                <a:close/>
              </a:path>
            </a:pathLst>
          </a:custGeom>
          <a:blipFill>
            <a:blip r:embed="rId6"/>
            <a:stretch>
              <a:fillRect l="-24330" t="0" r="0" b="-10845"/>
            </a:stretch>
          </a:blipFill>
        </p:spPr>
      </p:sp>
      <p:sp>
        <p:nvSpPr>
          <p:cNvPr name="Freeform 8" id="8"/>
          <p:cNvSpPr/>
          <p:nvPr/>
        </p:nvSpPr>
        <p:spPr>
          <a:xfrm flipH="false" flipV="false" rot="0">
            <a:off x="2850885" y="6057026"/>
            <a:ext cx="1858229" cy="2344556"/>
          </a:xfrm>
          <a:custGeom>
            <a:avLst/>
            <a:gdLst/>
            <a:ahLst/>
            <a:cxnLst/>
            <a:rect r="r" b="b" t="t" l="l"/>
            <a:pathLst>
              <a:path h="2344556" w="1858229">
                <a:moveTo>
                  <a:pt x="0" y="0"/>
                </a:moveTo>
                <a:lnTo>
                  <a:pt x="1858230" y="0"/>
                </a:lnTo>
                <a:lnTo>
                  <a:pt x="1858230" y="2344556"/>
                </a:lnTo>
                <a:lnTo>
                  <a:pt x="0" y="2344556"/>
                </a:lnTo>
                <a:lnTo>
                  <a:pt x="0" y="0"/>
                </a:lnTo>
                <a:close/>
              </a:path>
            </a:pathLst>
          </a:custGeom>
          <a:blipFill>
            <a:blip r:embed="rId7"/>
            <a:stretch>
              <a:fillRect l="-6492" t="-1577" r="-6991" b="-18661"/>
            </a:stretch>
          </a:blipFill>
        </p:spPr>
      </p:sp>
      <p:sp>
        <p:nvSpPr>
          <p:cNvPr name="TextBox 9" id="9"/>
          <p:cNvSpPr txBox="true"/>
          <p:nvPr/>
        </p:nvSpPr>
        <p:spPr>
          <a:xfrm rot="0">
            <a:off x="451123" y="4085912"/>
            <a:ext cx="1922260" cy="4528145"/>
          </a:xfrm>
          <a:prstGeom prst="rect">
            <a:avLst/>
          </a:prstGeom>
        </p:spPr>
        <p:txBody>
          <a:bodyPr anchor="t" rtlCol="false" tIns="0" lIns="0" bIns="0" rIns="0">
            <a:spAutoFit/>
          </a:bodyPr>
          <a:lstStyle/>
          <a:p>
            <a:pPr algn="l">
              <a:lnSpc>
                <a:spcPts val="1892"/>
              </a:lnSpc>
            </a:pPr>
            <a:r>
              <a:rPr lang="en-US" sz="1351" b="true">
                <a:solidFill>
                  <a:srgbClr val="000000"/>
                </a:solidFill>
                <a:latin typeface="Champagne &amp; Limousines 2 Bold"/>
                <a:ea typeface="Champagne &amp; Limousines 2 Bold"/>
                <a:cs typeface="Champagne &amp; Limousines 2 Bold"/>
                <a:sym typeface="Champagne &amp; Limousines 2 Bold"/>
              </a:rPr>
              <a:t>Forte de plus de 30 ans d'expérience, notre thérapeute spécialiste intervient en entreprise pour la gestion du stress, des émotions et la prévention du burn-out. À travers des conférences et des formations, elle offre des solutions concrètes pour améliorer le bien-être des collaborateurs et prévenir l'épuisement professionnel.</a:t>
            </a:r>
          </a:p>
          <a:p>
            <a:pPr algn="l">
              <a:lnSpc>
                <a:spcPts val="1892"/>
              </a:lnSpc>
            </a:pPr>
            <a:r>
              <a:rPr lang="en-US" sz="1351" b="true">
                <a:solidFill>
                  <a:srgbClr val="000000"/>
                </a:solidFill>
                <a:latin typeface="Champagne &amp; Limousines 2 Bold"/>
                <a:ea typeface="Champagne &amp; Limousines 2 Bold"/>
                <a:cs typeface="Champagne &amp; Limousines 2 Bold"/>
                <a:sym typeface="Champagne &amp; Limousines 2 Bold"/>
              </a:rPr>
              <a:t>Son objectif : aider les équipes à mieux gérer le stress et les conséquences sur la santé et l’absentéisme.</a:t>
            </a:r>
          </a:p>
        </p:txBody>
      </p:sp>
      <p:sp>
        <p:nvSpPr>
          <p:cNvPr name="TextBox 10" id="10"/>
          <p:cNvSpPr txBox="true"/>
          <p:nvPr/>
        </p:nvSpPr>
        <p:spPr>
          <a:xfrm rot="0">
            <a:off x="2887710" y="2226652"/>
            <a:ext cx="1922260" cy="3337520"/>
          </a:xfrm>
          <a:prstGeom prst="rect">
            <a:avLst/>
          </a:prstGeom>
        </p:spPr>
        <p:txBody>
          <a:bodyPr anchor="t" rtlCol="false" tIns="0" lIns="0" bIns="0" rIns="0">
            <a:spAutoFit/>
          </a:bodyPr>
          <a:lstStyle/>
          <a:p>
            <a:pPr algn="l">
              <a:lnSpc>
                <a:spcPts val="1892"/>
              </a:lnSpc>
            </a:pPr>
            <a:r>
              <a:rPr lang="en-US" sz="1351" b="true">
                <a:solidFill>
                  <a:srgbClr val="000000"/>
                </a:solidFill>
                <a:latin typeface="Champagne &amp; Limousines 2 Bold"/>
                <a:ea typeface="Champagne &amp; Limousines 2 Bold"/>
                <a:cs typeface="Champagne &amp; Limousines 2 Bold"/>
                <a:sym typeface="Champagne &amp; Limousines 2 Bold"/>
              </a:rPr>
              <a:t>Nos ateliers insolites proposent un team building les yeux bandés, favorisant la confiance et la cohésion, ainsi qu’un atelier de relaxation et de gestion du stress. Ces interventions renforcent la communication, la collaboration et le bien-être des équipes, tout en prévenant le burn-out et en améliorant la performance en entreprise.</a:t>
            </a:r>
          </a:p>
        </p:txBody>
      </p:sp>
      <p:sp>
        <p:nvSpPr>
          <p:cNvPr name="TextBox 11" id="11"/>
          <p:cNvSpPr txBox="true"/>
          <p:nvPr/>
        </p:nvSpPr>
        <p:spPr>
          <a:xfrm rot="0">
            <a:off x="5469699" y="4131091"/>
            <a:ext cx="1922260" cy="3813770"/>
          </a:xfrm>
          <a:prstGeom prst="rect">
            <a:avLst/>
          </a:prstGeom>
        </p:spPr>
        <p:txBody>
          <a:bodyPr anchor="t" rtlCol="false" tIns="0" lIns="0" bIns="0" rIns="0">
            <a:spAutoFit/>
          </a:bodyPr>
          <a:lstStyle/>
          <a:p>
            <a:pPr algn="l">
              <a:lnSpc>
                <a:spcPts val="1892"/>
              </a:lnSpc>
            </a:pPr>
            <a:r>
              <a:rPr lang="en-US" sz="1351" b="true">
                <a:solidFill>
                  <a:srgbClr val="000000"/>
                </a:solidFill>
                <a:latin typeface="Champagne &amp; Limousines 2 Bold"/>
                <a:ea typeface="Champagne &amp; Limousines 2 Bold"/>
                <a:cs typeface="Champagne &amp; Limousines 2 Bold"/>
                <a:sym typeface="Champagne &amp; Limousines 2 Bold"/>
              </a:rPr>
              <a:t>Nous proposons un accompagnement personnalisé pour le personnel et l’équipe dirigeante, axé sur la gestion du stress, de l'anxiété, et des permanences d'écoute. Ces interventions visent à améliorer la qualité de vie au travail, favoriser la sérénité, l’épanouissement et le bien-être, contribuant ainsi à un environnement de travail plus harmonieux et productif.</a:t>
            </a:r>
          </a:p>
        </p:txBody>
      </p:sp>
      <p:sp>
        <p:nvSpPr>
          <p:cNvPr name="TextBox 12" id="12"/>
          <p:cNvSpPr txBox="true"/>
          <p:nvPr/>
        </p:nvSpPr>
        <p:spPr>
          <a:xfrm rot="0">
            <a:off x="-2080547" y="1257981"/>
            <a:ext cx="6780406" cy="750086"/>
          </a:xfrm>
          <a:prstGeom prst="rect">
            <a:avLst/>
          </a:prstGeom>
        </p:spPr>
        <p:txBody>
          <a:bodyPr anchor="t" rtlCol="false" tIns="0" lIns="0" bIns="0" rIns="0">
            <a:spAutoFit/>
          </a:bodyPr>
          <a:lstStyle/>
          <a:p>
            <a:pPr algn="ctr">
              <a:lnSpc>
                <a:spcPts val="2966"/>
              </a:lnSpc>
            </a:pPr>
            <a:r>
              <a:rPr lang="en-US" sz="2118" b="true">
                <a:solidFill>
                  <a:srgbClr val="000000"/>
                </a:solidFill>
                <a:latin typeface="Champagne &amp; Limousines 1 Bold"/>
                <a:ea typeface="Champagne &amp; Limousines 1 Bold"/>
                <a:cs typeface="Champagne &amp; Limousines 1 Bold"/>
                <a:sym typeface="Champagne &amp; Limousines 1 Bold"/>
              </a:rPr>
              <a:t>Conférence</a:t>
            </a:r>
          </a:p>
          <a:p>
            <a:pPr algn="ctr">
              <a:lnSpc>
                <a:spcPts val="2966"/>
              </a:lnSpc>
            </a:pPr>
            <a:r>
              <a:rPr lang="en-US" sz="2118" b="true">
                <a:solidFill>
                  <a:srgbClr val="000000"/>
                </a:solidFill>
                <a:latin typeface="Champagne &amp; Limousines 1 Bold"/>
                <a:ea typeface="Champagne &amp; Limousines 1 Bold"/>
                <a:cs typeface="Champagne &amp; Limousines 1 Bold"/>
                <a:sym typeface="Champagne &amp; Limousines 1 Bold"/>
              </a:rPr>
              <a:t>Formation</a:t>
            </a:r>
          </a:p>
        </p:txBody>
      </p:sp>
      <p:sp>
        <p:nvSpPr>
          <p:cNvPr name="TextBox 13" id="13"/>
          <p:cNvSpPr txBox="true"/>
          <p:nvPr/>
        </p:nvSpPr>
        <p:spPr>
          <a:xfrm rot="0">
            <a:off x="572591" y="1257981"/>
            <a:ext cx="6780406" cy="750086"/>
          </a:xfrm>
          <a:prstGeom prst="rect">
            <a:avLst/>
          </a:prstGeom>
        </p:spPr>
        <p:txBody>
          <a:bodyPr anchor="t" rtlCol="false" tIns="0" lIns="0" bIns="0" rIns="0">
            <a:spAutoFit/>
          </a:bodyPr>
          <a:lstStyle/>
          <a:p>
            <a:pPr algn="ctr">
              <a:lnSpc>
                <a:spcPts val="2966"/>
              </a:lnSpc>
            </a:pPr>
            <a:r>
              <a:rPr lang="en-US" sz="2118" b="true">
                <a:solidFill>
                  <a:srgbClr val="000000"/>
                </a:solidFill>
                <a:latin typeface="Champagne &amp; Limousines 1 Bold"/>
                <a:ea typeface="Champagne &amp; Limousines 1 Bold"/>
                <a:cs typeface="Champagne &amp; Limousines 1 Bold"/>
                <a:sym typeface="Champagne &amp; Limousines 1 Bold"/>
              </a:rPr>
              <a:t>Team building</a:t>
            </a:r>
          </a:p>
          <a:p>
            <a:pPr algn="ctr">
              <a:lnSpc>
                <a:spcPts val="2966"/>
              </a:lnSpc>
            </a:pPr>
            <a:r>
              <a:rPr lang="en-US" sz="2118" b="true">
                <a:solidFill>
                  <a:srgbClr val="000000"/>
                </a:solidFill>
                <a:latin typeface="Champagne &amp; Limousines 1 Bold"/>
                <a:ea typeface="Champagne &amp; Limousines 1 Bold"/>
                <a:cs typeface="Champagne &amp; Limousines 1 Bold"/>
                <a:sym typeface="Champagne &amp; Limousines 1 Bold"/>
              </a:rPr>
              <a:t>Ateliers</a:t>
            </a:r>
          </a:p>
        </p:txBody>
      </p:sp>
      <p:sp>
        <p:nvSpPr>
          <p:cNvPr name="TextBox 14" id="14"/>
          <p:cNvSpPr txBox="true"/>
          <p:nvPr/>
        </p:nvSpPr>
        <p:spPr>
          <a:xfrm rot="0">
            <a:off x="3040626" y="1257981"/>
            <a:ext cx="6780406" cy="750086"/>
          </a:xfrm>
          <a:prstGeom prst="rect">
            <a:avLst/>
          </a:prstGeom>
        </p:spPr>
        <p:txBody>
          <a:bodyPr anchor="t" rtlCol="false" tIns="0" lIns="0" bIns="0" rIns="0">
            <a:spAutoFit/>
          </a:bodyPr>
          <a:lstStyle/>
          <a:p>
            <a:pPr algn="ctr">
              <a:lnSpc>
                <a:spcPts val="2966"/>
              </a:lnSpc>
            </a:pPr>
            <a:r>
              <a:rPr lang="en-US" sz="2118" b="true">
                <a:solidFill>
                  <a:srgbClr val="000000"/>
                </a:solidFill>
                <a:latin typeface="Champagne &amp; Limousines 1 Bold"/>
                <a:ea typeface="Champagne &amp; Limousines 1 Bold"/>
                <a:cs typeface="Champagne &amp; Limousines 1 Bold"/>
                <a:sym typeface="Champagne &amp; Limousines 1 Bold"/>
              </a:rPr>
              <a:t>Permanence</a:t>
            </a:r>
          </a:p>
          <a:p>
            <a:pPr algn="ctr">
              <a:lnSpc>
                <a:spcPts val="2966"/>
              </a:lnSpc>
            </a:pPr>
            <a:r>
              <a:rPr lang="en-US" sz="2118" b="true">
                <a:solidFill>
                  <a:srgbClr val="000000"/>
                </a:solidFill>
                <a:latin typeface="Champagne &amp; Limousines 1 Bold"/>
                <a:ea typeface="Champagne &amp; Limousines 1 Bold"/>
                <a:cs typeface="Champagne &amp; Limousines 1 Bold"/>
                <a:sym typeface="Champagne &amp; Limousines 1 Bold"/>
              </a:rPr>
              <a:t>Accompagnement</a:t>
            </a:r>
          </a:p>
        </p:txBody>
      </p:sp>
      <p:sp>
        <p:nvSpPr>
          <p:cNvPr name="TextBox 15" id="15"/>
          <p:cNvSpPr txBox="true"/>
          <p:nvPr/>
        </p:nvSpPr>
        <p:spPr>
          <a:xfrm rot="0">
            <a:off x="0" y="10301822"/>
            <a:ext cx="8131476" cy="296128"/>
          </a:xfrm>
          <a:prstGeom prst="rect">
            <a:avLst/>
          </a:prstGeom>
        </p:spPr>
        <p:txBody>
          <a:bodyPr anchor="t" rtlCol="false" tIns="0" lIns="0" bIns="0" rIns="0">
            <a:spAutoFit/>
          </a:bodyPr>
          <a:lstStyle/>
          <a:p>
            <a:pPr algn="ctr">
              <a:lnSpc>
                <a:spcPts val="1149"/>
              </a:lnSpc>
            </a:pPr>
            <a:r>
              <a:rPr lang="en-US" sz="821" b="true">
                <a:solidFill>
                  <a:srgbClr val="000000"/>
                </a:solidFill>
                <a:latin typeface="Champagne &amp; Limousines 2 Bold"/>
                <a:ea typeface="Champagne &amp; Limousines 2 Bold"/>
                <a:cs typeface="Champagne &amp; Limousines 2 Bold"/>
                <a:sym typeface="Champagne &amp; Limousines 2 Bold"/>
              </a:rPr>
              <a:t> 10 rue du Général D. White 59135 Wallers /325 Quai Pompidou 34280 La Grande Motte </a:t>
            </a:r>
          </a:p>
          <a:p>
            <a:pPr algn="ctr">
              <a:lnSpc>
                <a:spcPts val="1149"/>
              </a:lnSpc>
            </a:pPr>
            <a:r>
              <a:rPr lang="en-US" sz="821" b="true">
                <a:solidFill>
                  <a:srgbClr val="000000"/>
                </a:solidFill>
                <a:latin typeface="Champagne &amp; Limousines 2 Bold"/>
                <a:ea typeface="Champagne &amp; Limousines 2 Bold"/>
                <a:cs typeface="Champagne &amp; Limousines 2 Bold"/>
                <a:sym typeface="Champagne &amp; Limousines 2 Bold"/>
              </a:rPr>
              <a:t>06.50.23.13.83 contact@blackoz.fr Siret 878 989 110 00019</a:t>
            </a:r>
          </a:p>
        </p:txBody>
      </p:sp>
      <p:sp>
        <p:nvSpPr>
          <p:cNvPr name="TextBox 16" id="16"/>
          <p:cNvSpPr txBox="true"/>
          <p:nvPr/>
        </p:nvSpPr>
        <p:spPr>
          <a:xfrm rot="0">
            <a:off x="244977" y="8718832"/>
            <a:ext cx="7435634" cy="426639"/>
          </a:xfrm>
          <a:prstGeom prst="rect">
            <a:avLst/>
          </a:prstGeom>
        </p:spPr>
        <p:txBody>
          <a:bodyPr anchor="t" rtlCol="false" tIns="0" lIns="0" bIns="0" rIns="0">
            <a:spAutoFit/>
          </a:bodyPr>
          <a:lstStyle/>
          <a:p>
            <a:pPr algn="ctr">
              <a:lnSpc>
                <a:spcPts val="3253"/>
              </a:lnSpc>
            </a:pPr>
            <a:r>
              <a:rPr lang="en-US" sz="2323" b="true">
                <a:solidFill>
                  <a:srgbClr val="000000"/>
                </a:solidFill>
                <a:latin typeface="Champagne &amp; Limousines 1 Bold"/>
                <a:ea typeface="Champagne &amp; Limousines 1 Bold"/>
                <a:cs typeface="Champagne &amp; Limousines 1 Bold"/>
                <a:sym typeface="Champagne &amp; Limousines 1 Bold"/>
              </a:rPr>
              <a:t>Une entreprise qui Oz est une entreprise qui gagne</a:t>
            </a:r>
          </a:p>
        </p:txBody>
      </p:sp>
      <p:sp>
        <p:nvSpPr>
          <p:cNvPr name="Freeform 17" id="17"/>
          <p:cNvSpPr/>
          <p:nvPr/>
        </p:nvSpPr>
        <p:spPr>
          <a:xfrm flipH="false" flipV="false" rot="0">
            <a:off x="2850885" y="9402646"/>
            <a:ext cx="2279022" cy="550126"/>
          </a:xfrm>
          <a:custGeom>
            <a:avLst/>
            <a:gdLst/>
            <a:ahLst/>
            <a:cxnLst/>
            <a:rect r="r" b="b" t="t" l="l"/>
            <a:pathLst>
              <a:path h="550126" w="2279022">
                <a:moveTo>
                  <a:pt x="0" y="0"/>
                </a:moveTo>
                <a:lnTo>
                  <a:pt x="2279022" y="0"/>
                </a:lnTo>
                <a:lnTo>
                  <a:pt x="2279022" y="550125"/>
                </a:lnTo>
                <a:lnTo>
                  <a:pt x="0" y="55012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AutoShape 18" id="18"/>
          <p:cNvSpPr/>
          <p:nvPr/>
        </p:nvSpPr>
        <p:spPr>
          <a:xfrm>
            <a:off x="2373382" y="9696758"/>
            <a:ext cx="318428" cy="0"/>
          </a:xfrm>
          <a:prstGeom prst="line">
            <a:avLst/>
          </a:prstGeom>
          <a:ln cap="flat" w="38100">
            <a:solidFill>
              <a:srgbClr val="000000"/>
            </a:solidFill>
            <a:prstDash val="solid"/>
            <a:headEnd type="none" len="sm" w="sm"/>
            <a:tailEnd type="arrow" len="sm" w="med"/>
          </a:ln>
        </p:spPr>
      </p:sp>
      <p:sp>
        <p:nvSpPr>
          <p:cNvPr name="TextBox 19" id="19"/>
          <p:cNvSpPr txBox="true"/>
          <p:nvPr/>
        </p:nvSpPr>
        <p:spPr>
          <a:xfrm rot="0">
            <a:off x="1309656" y="9345496"/>
            <a:ext cx="5306277" cy="318451"/>
          </a:xfrm>
          <a:prstGeom prst="rect">
            <a:avLst/>
          </a:prstGeom>
        </p:spPr>
        <p:txBody>
          <a:bodyPr anchor="t" rtlCol="false" tIns="0" lIns="0" bIns="0" rIns="0">
            <a:spAutoFit/>
          </a:bodyPr>
          <a:lstStyle/>
          <a:p>
            <a:pPr algn="ctr">
              <a:lnSpc>
                <a:spcPts val="2321"/>
              </a:lnSpc>
            </a:pPr>
            <a:r>
              <a:rPr lang="en-US" sz="1658">
                <a:solidFill>
                  <a:srgbClr val="242323"/>
                </a:solidFill>
                <a:latin typeface="Champagne &amp; Limousines 1 Bold"/>
                <a:ea typeface="Champagne &amp; Limousines 1 Bold"/>
                <a:cs typeface="Champagne &amp; Limousines 1 Bold"/>
                <a:sym typeface="Champagne &amp; Limousines 1 Bold"/>
              </a:rPr>
              <a:t>Contactez nous</a:t>
            </a:r>
          </a:p>
        </p:txBody>
      </p:sp>
      <p:sp>
        <p:nvSpPr>
          <p:cNvPr name="TextBox 20" id="20"/>
          <p:cNvSpPr txBox="true"/>
          <p:nvPr/>
        </p:nvSpPr>
        <p:spPr>
          <a:xfrm rot="0">
            <a:off x="3758271" y="6156971"/>
            <a:ext cx="43458" cy="226695"/>
          </a:xfrm>
          <a:prstGeom prst="rect">
            <a:avLst/>
          </a:prstGeom>
        </p:spPr>
        <p:txBody>
          <a:bodyPr anchor="t" rtlCol="false" tIns="0" lIns="0" bIns="0" rIns="0">
            <a:spAutoFit/>
          </a:bodyPr>
          <a:lstStyle/>
          <a:p>
            <a:pPr algn="ctr">
              <a:lnSpc>
                <a:spcPts val="1679"/>
              </a:lnSpc>
              <a:spcBef>
                <a:spcPct val="0"/>
              </a:spcBef>
            </a:pPr>
            <a:r>
              <a:rPr lang="en-US" b="true" sz="1200">
                <a:solidFill>
                  <a:srgbClr val="000000"/>
                </a:solidFill>
                <a:latin typeface="Champagne &amp; Limousines 1 Bold"/>
                <a:ea typeface="Champagne &amp; Limousines 1 Bold"/>
                <a:cs typeface="Champagne &amp; Limousines 1 Bold"/>
                <a:sym typeface="Champagne &amp; Limousines 1 Bold"/>
              </a:rPr>
              <a:t>t</a:t>
            </a:r>
          </a:p>
        </p:txBody>
      </p:sp>
      <p:sp>
        <p:nvSpPr>
          <p:cNvPr name="TextBox 21" id="21"/>
          <p:cNvSpPr txBox="true"/>
          <p:nvPr/>
        </p:nvSpPr>
        <p:spPr>
          <a:xfrm rot="0">
            <a:off x="1337258" y="9574096"/>
            <a:ext cx="5306277" cy="318451"/>
          </a:xfrm>
          <a:prstGeom prst="rect">
            <a:avLst/>
          </a:prstGeom>
        </p:spPr>
        <p:txBody>
          <a:bodyPr anchor="t" rtlCol="false" tIns="0" lIns="0" bIns="0" rIns="0">
            <a:spAutoFit/>
          </a:bodyPr>
          <a:lstStyle/>
          <a:p>
            <a:pPr algn="ctr">
              <a:lnSpc>
                <a:spcPts val="2321"/>
              </a:lnSpc>
            </a:pPr>
            <a:r>
              <a:rPr lang="en-US" sz="1658">
                <a:solidFill>
                  <a:srgbClr val="242323"/>
                </a:solidFill>
                <a:latin typeface="Champagne &amp; Limousines 1 Bold"/>
                <a:ea typeface="Champagne &amp; Limousines 1 Bold"/>
                <a:cs typeface="Champagne &amp; Limousines 1 Bold"/>
                <a:sym typeface="Champagne &amp; Limousines 1 Bold"/>
              </a:rPr>
              <a:t>06.50.23.13.83</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C8AD80"/>
        </a:solidFill>
      </p:bgPr>
    </p:bg>
    <p:spTree>
      <p:nvGrpSpPr>
        <p:cNvPr id="1" name=""/>
        <p:cNvGrpSpPr/>
        <p:nvPr/>
      </p:nvGrpSpPr>
      <p:grpSpPr>
        <a:xfrm>
          <a:off x="0" y="0"/>
          <a:ext cx="0" cy="0"/>
          <a:chOff x="0" y="0"/>
          <a:chExt cx="0" cy="0"/>
        </a:xfrm>
      </p:grpSpPr>
      <p:sp>
        <p:nvSpPr>
          <p:cNvPr name="Freeform 2" id="2"/>
          <p:cNvSpPr/>
          <p:nvPr/>
        </p:nvSpPr>
        <p:spPr>
          <a:xfrm flipH="false" flipV="false" rot="0">
            <a:off x="5698230" y="-372544"/>
            <a:ext cx="2211540" cy="2210619"/>
          </a:xfrm>
          <a:custGeom>
            <a:avLst/>
            <a:gdLst/>
            <a:ahLst/>
            <a:cxnLst/>
            <a:rect r="r" b="b" t="t" l="l"/>
            <a:pathLst>
              <a:path h="2210619" w="2211540">
                <a:moveTo>
                  <a:pt x="0" y="0"/>
                </a:moveTo>
                <a:lnTo>
                  <a:pt x="2211540" y="0"/>
                </a:lnTo>
                <a:lnTo>
                  <a:pt x="2211540" y="2210619"/>
                </a:lnTo>
                <a:lnTo>
                  <a:pt x="0" y="2210619"/>
                </a:lnTo>
                <a:lnTo>
                  <a:pt x="0" y="0"/>
                </a:lnTo>
                <a:close/>
              </a:path>
            </a:pathLst>
          </a:custGeom>
          <a:blipFill>
            <a:blip r:embed="rId2"/>
            <a:stretch>
              <a:fillRect l="0" t="0" r="0" b="0"/>
            </a:stretch>
          </a:blipFill>
        </p:spPr>
      </p:sp>
      <p:sp>
        <p:nvSpPr>
          <p:cNvPr name="TextBox 3" id="3"/>
          <p:cNvSpPr txBox="true"/>
          <p:nvPr/>
        </p:nvSpPr>
        <p:spPr>
          <a:xfrm rot="0">
            <a:off x="89636" y="919196"/>
            <a:ext cx="7570020" cy="9428877"/>
          </a:xfrm>
          <a:prstGeom prst="rect">
            <a:avLst/>
          </a:prstGeom>
        </p:spPr>
        <p:txBody>
          <a:bodyPr anchor="t" rtlCol="false" tIns="0" lIns="0" bIns="0" rIns="0">
            <a:spAutoFit/>
          </a:bodyPr>
          <a:lstStyle/>
          <a:p>
            <a:pPr algn="l">
              <a:lnSpc>
                <a:spcPts val="2148"/>
              </a:lnSpc>
            </a:pPr>
          </a:p>
          <a:p>
            <a:pPr algn="l">
              <a:lnSpc>
                <a:spcPts val="2148"/>
              </a:lnSpc>
            </a:pPr>
          </a:p>
          <a:p>
            <a:pPr algn="l">
              <a:lnSpc>
                <a:spcPts val="2428"/>
              </a:lnSpc>
            </a:pPr>
            <a:r>
              <a:rPr lang="en-US" sz="1734" b="true">
                <a:solidFill>
                  <a:srgbClr val="000000"/>
                </a:solidFill>
                <a:latin typeface="Champagne &amp; Limousines 1 Bold"/>
                <a:ea typeface="Champagne &amp; Limousines 1 Bold"/>
                <a:cs typeface="Champagne &amp; Limousines 1 Bold"/>
                <a:sym typeface="Champagne &amp; Limousines 1 Bold"/>
              </a:rPr>
              <a:t>Gestion du stress &amp; Qualité de Vie au Travail</a:t>
            </a:r>
          </a:p>
          <a:p>
            <a:pPr algn="l">
              <a:lnSpc>
                <a:spcPts val="2428"/>
              </a:lnSpc>
            </a:pPr>
            <a:r>
              <a:rPr lang="en-US" sz="1734" b="true">
                <a:solidFill>
                  <a:srgbClr val="000000"/>
                </a:solidFill>
                <a:latin typeface="Champagne &amp; Limousines 1 Bold"/>
                <a:ea typeface="Champagne &amp; Limousines 1 Bold"/>
                <a:cs typeface="Champagne &amp; Limousines 1 Bold"/>
                <a:sym typeface="Champagne &amp; Limousines 1 Bold"/>
              </a:rPr>
              <a:t>Accompagnement des équipes, managers &amp; professionnels du soin</a:t>
            </a:r>
          </a:p>
          <a:p>
            <a:pPr algn="l">
              <a:lnSpc>
                <a:spcPts val="2428"/>
              </a:lnSpc>
            </a:pPr>
          </a:p>
          <a:p>
            <a:pPr algn="l">
              <a:lnSpc>
                <a:spcPts val="2428"/>
              </a:lnSpc>
            </a:pPr>
          </a:p>
          <a:p>
            <a:pPr algn="l">
              <a:lnSpc>
                <a:spcPts val="2428"/>
              </a:lnSpc>
            </a:pPr>
          </a:p>
          <a:p>
            <a:pPr algn="l">
              <a:lnSpc>
                <a:spcPts val="2428"/>
              </a:lnSpc>
            </a:pPr>
          </a:p>
          <a:p>
            <a:pPr algn="l">
              <a:lnSpc>
                <a:spcPts val="2428"/>
              </a:lnSpc>
            </a:pPr>
          </a:p>
          <a:p>
            <a:pPr algn="l">
              <a:lnSpc>
                <a:spcPts val="2148"/>
              </a:lnSpc>
            </a:pPr>
          </a:p>
          <a:p>
            <a:pPr algn="l">
              <a:lnSpc>
                <a:spcPts val="2148"/>
              </a:lnSpc>
            </a:pPr>
            <a:r>
              <a:rPr lang="en-US" sz="1534">
                <a:solidFill>
                  <a:srgbClr val="FFFFFF"/>
                </a:solidFill>
                <a:latin typeface="Champagne &amp; Limousines 1 Bold"/>
                <a:ea typeface="Champagne &amp; Limousines 1 Bold"/>
                <a:cs typeface="Champagne &amp; Limousines 1 Bold"/>
                <a:sym typeface="Champagne &amp; Limousines 1 Bold"/>
              </a:rPr>
              <a:t>OBJECTIF GÉNÉRAL </a:t>
            </a:r>
          </a:p>
          <a:p>
            <a:pPr algn="l">
              <a:lnSpc>
                <a:spcPts val="2148"/>
              </a:lnSpc>
            </a:pPr>
          </a:p>
          <a:p>
            <a:pPr algn="l">
              <a:lnSpc>
                <a:spcPts val="2428"/>
              </a:lnSpc>
            </a:pPr>
            <a:r>
              <a:rPr lang="en-US" sz="1734" b="true">
                <a:solidFill>
                  <a:srgbClr val="000000"/>
                </a:solidFill>
                <a:latin typeface="Champagne &amp; Limousines 1 Bold"/>
                <a:ea typeface="Champagne &amp; Limousines 1 Bold"/>
                <a:cs typeface="Champagne &amp; Limousines 1 Bold"/>
                <a:sym typeface="Champagne &amp; Limousines 1 Bold"/>
              </a:rPr>
              <a:t>Apporter des solutions concrètes pour prévenir le stress, renforcer le bien-être au travail, et soutenir une culture de Qualité de Vie au Travail durable, adaptée au terrain.</a:t>
            </a:r>
          </a:p>
          <a:p>
            <a:pPr algn="l">
              <a:lnSpc>
                <a:spcPts val="2428"/>
              </a:lnSpc>
            </a:pPr>
          </a:p>
          <a:p>
            <a:pPr algn="l">
              <a:lnSpc>
                <a:spcPts val="2428"/>
              </a:lnSpc>
            </a:pPr>
          </a:p>
          <a:p>
            <a:pPr algn="l">
              <a:lnSpc>
                <a:spcPts val="2428"/>
              </a:lnSpc>
            </a:pPr>
          </a:p>
          <a:p>
            <a:pPr algn="l">
              <a:lnSpc>
                <a:spcPts val="2428"/>
              </a:lnSpc>
            </a:pPr>
          </a:p>
          <a:p>
            <a:pPr algn="l">
              <a:lnSpc>
                <a:spcPts val="2148"/>
              </a:lnSpc>
            </a:pPr>
          </a:p>
          <a:p>
            <a:pPr algn="l">
              <a:lnSpc>
                <a:spcPts val="2428"/>
              </a:lnSpc>
            </a:pPr>
            <a:r>
              <a:rPr lang="en-US" sz="1734">
                <a:solidFill>
                  <a:srgbClr val="FFFFFF"/>
                </a:solidFill>
                <a:latin typeface="Champagne &amp; Limousines 1 Bold"/>
                <a:ea typeface="Champagne &amp; Limousines 1 Bold"/>
                <a:cs typeface="Champagne &amp; Limousines 1 Bold"/>
                <a:sym typeface="Champagne &amp; Limousines 1 Bold"/>
              </a:rPr>
              <a:t>FORMAT D’INTERVENTION</a:t>
            </a:r>
          </a:p>
          <a:p>
            <a:pPr algn="l">
              <a:lnSpc>
                <a:spcPts val="2148"/>
              </a:lnSpc>
            </a:pPr>
          </a:p>
          <a:p>
            <a:pPr algn="l">
              <a:lnSpc>
                <a:spcPts val="2148"/>
              </a:lnSpc>
            </a:pPr>
            <a:r>
              <a:rPr lang="en-US" sz="1534" b="true">
                <a:solidFill>
                  <a:srgbClr val="000000"/>
                </a:solidFill>
                <a:latin typeface="Champagne &amp; Limousines 1 Bold"/>
                <a:ea typeface="Champagne &amp; Limousines 1 Bold"/>
                <a:cs typeface="Champagne &amp; Limousines 1 Bold"/>
                <a:sym typeface="Champagne &amp; Limousines 1 Bold"/>
              </a:rPr>
              <a:t>Conférences (1h30 – 2h)</a:t>
            </a:r>
          </a:p>
          <a:p>
            <a:pPr algn="l">
              <a:lnSpc>
                <a:spcPts val="2428"/>
              </a:lnSpc>
            </a:pPr>
            <a:r>
              <a:rPr lang="en-US" sz="1734">
                <a:solidFill>
                  <a:srgbClr val="000000"/>
                </a:solidFill>
                <a:latin typeface="Champagne &amp; Limousines 1 Bold"/>
                <a:ea typeface="Champagne &amp; Limousines 1 Bold"/>
                <a:cs typeface="Champagne &amp; Limousines 1 Bold"/>
                <a:sym typeface="Champagne &amp; Limousines 1 Bold"/>
              </a:rPr>
              <a:t>-</a:t>
            </a:r>
            <a:r>
              <a:rPr lang="en-US" sz="1734" b="true">
                <a:solidFill>
                  <a:srgbClr val="000000"/>
                </a:solidFill>
                <a:latin typeface="Champagne &amp; Limousines 1 Bold"/>
                <a:ea typeface="Champagne &amp; Limousines 1 Bold"/>
                <a:cs typeface="Champagne &amp; Limousines 1 Bold"/>
                <a:sym typeface="Champagne &amp; Limousines 1 Bold"/>
              </a:rPr>
              <a:t>Sensibiliser</a:t>
            </a:r>
            <a:r>
              <a:rPr lang="en-US" sz="1734" b="true">
                <a:solidFill>
                  <a:srgbClr val="000000"/>
                </a:solidFill>
                <a:latin typeface="Champagne &amp; Limousines 1 Bold"/>
                <a:ea typeface="Champagne &amp; Limousines 1 Bold"/>
                <a:cs typeface="Champagne &amp; Limousines 1 Bold"/>
                <a:sym typeface="Champagne &amp; Limousines 1 Bold"/>
              </a:rPr>
              <a:t> et inspirer autour de thématiques clés : stress, épuisement, ressources.</a:t>
            </a:r>
          </a:p>
          <a:p>
            <a:pPr algn="l">
              <a:lnSpc>
                <a:spcPts val="2148"/>
              </a:lnSpc>
            </a:pPr>
            <a:r>
              <a:rPr lang="en-US" sz="1534" b="true">
                <a:solidFill>
                  <a:srgbClr val="000000"/>
                </a:solidFill>
                <a:latin typeface="Champagne &amp; Limousines 1 Bold"/>
                <a:ea typeface="Champagne &amp; Limousines 1 Bold"/>
                <a:cs typeface="Champagne &amp; Limousines 1 Bold"/>
                <a:sym typeface="Champagne &amp; Limousines 1 Bold"/>
              </a:rPr>
              <a:t>Ateliers pratiques (2h à 4h)</a:t>
            </a:r>
          </a:p>
          <a:p>
            <a:pPr algn="l">
              <a:lnSpc>
                <a:spcPts val="2148"/>
              </a:lnSpc>
            </a:pPr>
            <a:r>
              <a:rPr lang="en-US" sz="1534">
                <a:solidFill>
                  <a:srgbClr val="000000"/>
                </a:solidFill>
                <a:latin typeface="Champagne &amp; Limousines 1 Bold"/>
                <a:ea typeface="Champagne &amp; Limousines 1 Bold"/>
                <a:cs typeface="Champagne &amp; Limousines 1 Bold"/>
                <a:sym typeface="Champagne &amp; Limousines 1 Bold"/>
              </a:rPr>
              <a:t>-</a:t>
            </a:r>
            <a:r>
              <a:rPr lang="en-US" sz="1534" b="true">
                <a:solidFill>
                  <a:srgbClr val="000000"/>
                </a:solidFill>
                <a:latin typeface="Champagne &amp; Limousines 1 Bold"/>
                <a:ea typeface="Champagne &amp; Limousines 1 Bold"/>
                <a:cs typeface="Champagne &amp; Limousines 1 Bold"/>
                <a:sym typeface="Champagne &amp; Limousines 1 Bold"/>
              </a:rPr>
              <a:t>Expérimenter des outils de régulation (respiration,relaxation, gestion des angoisses...).</a:t>
            </a:r>
          </a:p>
          <a:p>
            <a:pPr algn="l">
              <a:lnSpc>
                <a:spcPts val="2148"/>
              </a:lnSpc>
            </a:pPr>
            <a:r>
              <a:rPr lang="en-US" sz="1534" b="true">
                <a:solidFill>
                  <a:srgbClr val="000000"/>
                </a:solidFill>
                <a:latin typeface="Champagne &amp; Limousines 1 Bold"/>
                <a:ea typeface="Champagne &amp; Limousines 1 Bold"/>
                <a:cs typeface="Champagne &amp; Limousines 1 Bold"/>
                <a:sym typeface="Champagne &amp; Limousines 1 Bold"/>
              </a:rPr>
              <a:t>Formations (1 à 2 jours)</a:t>
            </a:r>
          </a:p>
          <a:p>
            <a:pPr algn="l">
              <a:lnSpc>
                <a:spcPts val="2148"/>
              </a:lnSpc>
            </a:pPr>
            <a:r>
              <a:rPr lang="en-US" sz="1534">
                <a:solidFill>
                  <a:srgbClr val="000000"/>
                </a:solidFill>
                <a:latin typeface="Champagne &amp; Limousines 1 Bold"/>
                <a:ea typeface="Champagne &amp; Limousines 1 Bold"/>
                <a:cs typeface="Champagne &amp; Limousines 1 Bold"/>
                <a:sym typeface="Champagne &amp; Limousines 1 Bold"/>
              </a:rPr>
              <a:t>-</a:t>
            </a:r>
            <a:r>
              <a:rPr lang="en-US" sz="1534" b="true">
                <a:solidFill>
                  <a:srgbClr val="000000"/>
                </a:solidFill>
                <a:latin typeface="Champagne &amp; Limousines 1 Bold"/>
                <a:ea typeface="Champagne &amp; Limousines 1 Bold"/>
                <a:cs typeface="Champagne &amp; Limousines 1 Bold"/>
                <a:sym typeface="Champagne &amp; Limousines 1 Bold"/>
              </a:rPr>
              <a:t>Développer des compétences solides pour mieux gérer les risques psychosociaux.</a:t>
            </a:r>
          </a:p>
          <a:p>
            <a:pPr algn="l">
              <a:lnSpc>
                <a:spcPts val="2148"/>
              </a:lnSpc>
            </a:pPr>
            <a:r>
              <a:rPr lang="en-US" sz="1534" b="true">
                <a:solidFill>
                  <a:srgbClr val="000000"/>
                </a:solidFill>
                <a:latin typeface="Champagne &amp; Limousines 1 Bold"/>
                <a:ea typeface="Champagne &amp; Limousines 1 Bold"/>
                <a:cs typeface="Champagne &amp; Limousines 1 Bold"/>
                <a:sym typeface="Champagne &amp; Limousines 1 Bold"/>
              </a:rPr>
              <a:t>Conseil / Audit QVT (sur mesure)</a:t>
            </a:r>
          </a:p>
          <a:p>
            <a:pPr algn="l">
              <a:lnSpc>
                <a:spcPts val="2148"/>
              </a:lnSpc>
            </a:pPr>
            <a:r>
              <a:rPr lang="en-US" sz="1534">
                <a:solidFill>
                  <a:srgbClr val="000000"/>
                </a:solidFill>
                <a:latin typeface="Champagne &amp; Limousines 1 Bold"/>
                <a:ea typeface="Champagne &amp; Limousines 1 Bold"/>
                <a:cs typeface="Champagne &amp; Limousines 1 Bold"/>
                <a:sym typeface="Champagne &amp; Limousines 1 Bold"/>
              </a:rPr>
              <a:t>-</a:t>
            </a:r>
            <a:r>
              <a:rPr lang="en-US" sz="1534" b="true">
                <a:solidFill>
                  <a:srgbClr val="000000"/>
                </a:solidFill>
                <a:latin typeface="Champagne &amp; Limousines 1 Bold"/>
                <a:ea typeface="Champagne &amp; Limousines 1 Bold"/>
                <a:cs typeface="Champagne &amp; Limousines 1 Bold"/>
                <a:sym typeface="Champagne &amp; Limousines 1 Bold"/>
              </a:rPr>
              <a:t>Identifier les leviers d’action, construire un plan QVT concret et applicable.</a:t>
            </a:r>
          </a:p>
          <a:p>
            <a:pPr algn="l">
              <a:lnSpc>
                <a:spcPts val="2148"/>
              </a:lnSpc>
            </a:pPr>
            <a:r>
              <a:rPr lang="en-US" sz="1534" b="true">
                <a:solidFill>
                  <a:srgbClr val="000000"/>
                </a:solidFill>
                <a:latin typeface="Champagne &amp; Limousines 1 Bold"/>
                <a:ea typeface="Champagne &amp; Limousines 1 Bold"/>
                <a:cs typeface="Champagne &amp; Limousines 1 Bold"/>
                <a:sym typeface="Champagne &amp; Limousines 1 Bold"/>
              </a:rPr>
              <a:t>Parcours QVT (sur 1 à 2 mois)</a:t>
            </a:r>
          </a:p>
          <a:p>
            <a:pPr algn="l">
              <a:lnSpc>
                <a:spcPts val="2148"/>
              </a:lnSpc>
            </a:pPr>
            <a:r>
              <a:rPr lang="en-US" sz="1534">
                <a:solidFill>
                  <a:srgbClr val="000000"/>
                </a:solidFill>
                <a:latin typeface="Champagne &amp; Limousines 1 Bold"/>
                <a:ea typeface="Champagne &amp; Limousines 1 Bold"/>
                <a:cs typeface="Champagne &amp; Limousines 1 Bold"/>
                <a:sym typeface="Champagne &amp; Limousines 1 Bold"/>
              </a:rPr>
              <a:t>-</a:t>
            </a:r>
            <a:r>
              <a:rPr lang="en-US" sz="1534" b="true">
                <a:solidFill>
                  <a:srgbClr val="000000"/>
                </a:solidFill>
                <a:latin typeface="Champagne &amp; Limousines 1 Bold"/>
                <a:ea typeface="Champagne &amp; Limousines 1 Bold"/>
                <a:cs typeface="Champagne &amp; Limousines 1 Bold"/>
                <a:sym typeface="Champagne &amp; Limousines 1 Bold"/>
              </a:rPr>
              <a:t>Transformer la culture interne autour du mieux-être et du collectif.</a:t>
            </a:r>
          </a:p>
          <a:p>
            <a:pPr algn="l">
              <a:lnSpc>
                <a:spcPts val="2148"/>
              </a:lnSpc>
            </a:pPr>
          </a:p>
        </p:txBody>
      </p:sp>
      <p:sp>
        <p:nvSpPr>
          <p:cNvPr name="Freeform 4" id="4"/>
          <p:cNvSpPr/>
          <p:nvPr/>
        </p:nvSpPr>
        <p:spPr>
          <a:xfrm flipH="false" flipV="false" rot="0">
            <a:off x="5521809" y="5248944"/>
            <a:ext cx="1406514" cy="1617158"/>
          </a:xfrm>
          <a:custGeom>
            <a:avLst/>
            <a:gdLst/>
            <a:ahLst/>
            <a:cxnLst/>
            <a:rect r="r" b="b" t="t" l="l"/>
            <a:pathLst>
              <a:path h="1617158" w="1406514">
                <a:moveTo>
                  <a:pt x="0" y="0"/>
                </a:moveTo>
                <a:lnTo>
                  <a:pt x="1406515" y="0"/>
                </a:lnTo>
                <a:lnTo>
                  <a:pt x="1406515" y="1617158"/>
                </a:lnTo>
                <a:lnTo>
                  <a:pt x="0" y="1617158"/>
                </a:lnTo>
                <a:lnTo>
                  <a:pt x="0" y="0"/>
                </a:lnTo>
                <a:close/>
              </a:path>
            </a:pathLst>
          </a:custGeom>
          <a:blipFill>
            <a:blip r:embed="rId3"/>
            <a:stretch>
              <a:fillRect l="-109627" t="-44363" r="-108105" b="-47674"/>
            </a:stretch>
          </a:blipFill>
        </p:spPr>
      </p:sp>
      <p:sp>
        <p:nvSpPr>
          <p:cNvPr name="Freeform 5" id="5"/>
          <p:cNvSpPr/>
          <p:nvPr/>
        </p:nvSpPr>
        <p:spPr>
          <a:xfrm flipH="false" flipV="false" rot="0">
            <a:off x="2265513" y="2391768"/>
            <a:ext cx="3218265" cy="1440174"/>
          </a:xfrm>
          <a:custGeom>
            <a:avLst/>
            <a:gdLst/>
            <a:ahLst/>
            <a:cxnLst/>
            <a:rect r="r" b="b" t="t" l="l"/>
            <a:pathLst>
              <a:path h="1440174" w="3218265">
                <a:moveTo>
                  <a:pt x="0" y="0"/>
                </a:moveTo>
                <a:lnTo>
                  <a:pt x="3218266" y="0"/>
                </a:lnTo>
                <a:lnTo>
                  <a:pt x="3218266" y="1440174"/>
                </a:lnTo>
                <a:lnTo>
                  <a:pt x="0" y="1440174"/>
                </a:lnTo>
                <a:lnTo>
                  <a:pt x="0" y="0"/>
                </a:lnTo>
                <a:close/>
              </a:path>
            </a:pathLst>
          </a:custGeom>
          <a:blipFill>
            <a:blip r:embed="rId4"/>
            <a:stretch>
              <a:fillRect l="0" t="0" r="0" b="0"/>
            </a:stretch>
          </a:blipFill>
        </p:spPr>
      </p:sp>
      <p:sp>
        <p:nvSpPr>
          <p:cNvPr name="TextBox 6" id="6"/>
          <p:cNvSpPr txBox="true"/>
          <p:nvPr/>
        </p:nvSpPr>
        <p:spPr>
          <a:xfrm rot="0">
            <a:off x="1069750" y="449929"/>
            <a:ext cx="7570020" cy="526416"/>
          </a:xfrm>
          <a:prstGeom prst="rect">
            <a:avLst/>
          </a:prstGeom>
        </p:spPr>
        <p:txBody>
          <a:bodyPr anchor="t" rtlCol="false" tIns="0" lIns="0" bIns="0" rIns="0">
            <a:spAutoFit/>
          </a:bodyPr>
          <a:lstStyle/>
          <a:p>
            <a:pPr algn="l">
              <a:lnSpc>
                <a:spcPts val="4059"/>
              </a:lnSpc>
            </a:pPr>
            <a:r>
              <a:rPr lang="en-US" sz="2899" b="true">
                <a:solidFill>
                  <a:srgbClr val="FFFFFF"/>
                </a:solidFill>
                <a:latin typeface="Champagne &amp; Limousines 1 Bold"/>
                <a:ea typeface="Champagne &amp; Limousines 1 Bold"/>
                <a:cs typeface="Champagne &amp; Limousines 1 Bold"/>
                <a:sym typeface="Champagne &amp; Limousines 1 Bold"/>
              </a:rPr>
              <a:t>Notre catalogue d’interventions</a:t>
            </a:r>
          </a:p>
        </p:txBody>
      </p:sp>
      <p:sp>
        <p:nvSpPr>
          <p:cNvPr name="TextBox 7" id="7"/>
          <p:cNvSpPr txBox="true"/>
          <p:nvPr/>
        </p:nvSpPr>
        <p:spPr>
          <a:xfrm rot="0">
            <a:off x="-285738" y="10321224"/>
            <a:ext cx="8131476" cy="296128"/>
          </a:xfrm>
          <a:prstGeom prst="rect">
            <a:avLst/>
          </a:prstGeom>
        </p:spPr>
        <p:txBody>
          <a:bodyPr anchor="t" rtlCol="false" tIns="0" lIns="0" bIns="0" rIns="0">
            <a:spAutoFit/>
          </a:bodyPr>
          <a:lstStyle/>
          <a:p>
            <a:pPr algn="ctr">
              <a:lnSpc>
                <a:spcPts val="1149"/>
              </a:lnSpc>
            </a:pPr>
            <a:r>
              <a:rPr lang="en-US" sz="821" b="true">
                <a:solidFill>
                  <a:srgbClr val="000000"/>
                </a:solidFill>
                <a:latin typeface="Champagne &amp; Limousines 2 Bold"/>
                <a:ea typeface="Champagne &amp; Limousines 2 Bold"/>
                <a:cs typeface="Champagne &amp; Limousines 2 Bold"/>
                <a:sym typeface="Champagne &amp; Limousines 2 Bold"/>
              </a:rPr>
              <a:t> 10 rue du Général D. White 59135 Wallers /325 Quai Pompidou 34280 La Grande Motte </a:t>
            </a:r>
          </a:p>
          <a:p>
            <a:pPr algn="ctr">
              <a:lnSpc>
                <a:spcPts val="1149"/>
              </a:lnSpc>
            </a:pPr>
            <a:r>
              <a:rPr lang="en-US" sz="821" b="true">
                <a:solidFill>
                  <a:srgbClr val="000000"/>
                </a:solidFill>
                <a:latin typeface="Champagne &amp; Limousines 2 Bold"/>
                <a:ea typeface="Champagne &amp; Limousines 2 Bold"/>
                <a:cs typeface="Champagne &amp; Limousines 2 Bold"/>
                <a:sym typeface="Champagne &amp; Limousines 2 Bold"/>
              </a:rPr>
              <a:t>06.50.23.13.83 contact@blackoz.fr Siret 878 989 110 00019</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C8AD80"/>
        </a:solidFill>
      </p:bgPr>
    </p:bg>
    <p:spTree>
      <p:nvGrpSpPr>
        <p:cNvPr id="1" name=""/>
        <p:cNvGrpSpPr/>
        <p:nvPr/>
      </p:nvGrpSpPr>
      <p:grpSpPr>
        <a:xfrm>
          <a:off x="0" y="0"/>
          <a:ext cx="0" cy="0"/>
          <a:chOff x="0" y="0"/>
          <a:chExt cx="0" cy="0"/>
        </a:xfrm>
      </p:grpSpPr>
      <p:sp>
        <p:nvSpPr>
          <p:cNvPr name="Freeform 2" id="2"/>
          <p:cNvSpPr/>
          <p:nvPr/>
        </p:nvSpPr>
        <p:spPr>
          <a:xfrm flipH="false" flipV="false" rot="0">
            <a:off x="5698230" y="-416570"/>
            <a:ext cx="2211540" cy="2210619"/>
          </a:xfrm>
          <a:custGeom>
            <a:avLst/>
            <a:gdLst/>
            <a:ahLst/>
            <a:cxnLst/>
            <a:rect r="r" b="b" t="t" l="l"/>
            <a:pathLst>
              <a:path h="2210619" w="2211540">
                <a:moveTo>
                  <a:pt x="0" y="0"/>
                </a:moveTo>
                <a:lnTo>
                  <a:pt x="2211540" y="0"/>
                </a:lnTo>
                <a:lnTo>
                  <a:pt x="2211540" y="2210618"/>
                </a:lnTo>
                <a:lnTo>
                  <a:pt x="0" y="2210618"/>
                </a:lnTo>
                <a:lnTo>
                  <a:pt x="0" y="0"/>
                </a:lnTo>
                <a:close/>
              </a:path>
            </a:pathLst>
          </a:custGeom>
          <a:blipFill>
            <a:blip r:embed="rId2"/>
            <a:stretch>
              <a:fillRect l="0" t="0" r="0" b="0"/>
            </a:stretch>
          </a:blipFill>
        </p:spPr>
      </p:sp>
      <p:sp>
        <p:nvSpPr>
          <p:cNvPr name="Freeform 3" id="3"/>
          <p:cNvSpPr/>
          <p:nvPr/>
        </p:nvSpPr>
        <p:spPr>
          <a:xfrm flipH="false" flipV="false" rot="0">
            <a:off x="4161259" y="1235496"/>
            <a:ext cx="2794679" cy="1117105"/>
          </a:xfrm>
          <a:custGeom>
            <a:avLst/>
            <a:gdLst/>
            <a:ahLst/>
            <a:cxnLst/>
            <a:rect r="r" b="b" t="t" l="l"/>
            <a:pathLst>
              <a:path h="1117105" w="2794679">
                <a:moveTo>
                  <a:pt x="0" y="0"/>
                </a:moveTo>
                <a:lnTo>
                  <a:pt x="2794679" y="0"/>
                </a:lnTo>
                <a:lnTo>
                  <a:pt x="2794679" y="1117105"/>
                </a:lnTo>
                <a:lnTo>
                  <a:pt x="0" y="1117105"/>
                </a:lnTo>
                <a:lnTo>
                  <a:pt x="0" y="0"/>
                </a:lnTo>
                <a:close/>
              </a:path>
            </a:pathLst>
          </a:custGeom>
          <a:blipFill>
            <a:blip r:embed="rId3"/>
            <a:stretch>
              <a:fillRect l="0" t="-24807" r="-10695" b="0"/>
            </a:stretch>
          </a:blipFill>
        </p:spPr>
      </p:sp>
      <p:sp>
        <p:nvSpPr>
          <p:cNvPr name="Freeform 4" id="4"/>
          <p:cNvSpPr/>
          <p:nvPr/>
        </p:nvSpPr>
        <p:spPr>
          <a:xfrm flipH="false" flipV="false" rot="0">
            <a:off x="137391" y="2483021"/>
            <a:ext cx="1669922" cy="1858084"/>
          </a:xfrm>
          <a:custGeom>
            <a:avLst/>
            <a:gdLst/>
            <a:ahLst/>
            <a:cxnLst/>
            <a:rect r="r" b="b" t="t" l="l"/>
            <a:pathLst>
              <a:path h="1858084" w="1669922">
                <a:moveTo>
                  <a:pt x="0" y="0"/>
                </a:moveTo>
                <a:lnTo>
                  <a:pt x="1669921" y="0"/>
                </a:lnTo>
                <a:lnTo>
                  <a:pt x="1669921" y="1858084"/>
                </a:lnTo>
                <a:lnTo>
                  <a:pt x="0" y="1858084"/>
                </a:lnTo>
                <a:lnTo>
                  <a:pt x="0" y="0"/>
                </a:lnTo>
                <a:close/>
              </a:path>
            </a:pathLst>
          </a:custGeom>
          <a:blipFill>
            <a:blip r:embed="rId4"/>
            <a:stretch>
              <a:fillRect l="-7959" t="0" r="-97519" b="0"/>
            </a:stretch>
          </a:blipFill>
        </p:spPr>
      </p:sp>
      <p:sp>
        <p:nvSpPr>
          <p:cNvPr name="Freeform 5" id="5"/>
          <p:cNvSpPr/>
          <p:nvPr/>
        </p:nvSpPr>
        <p:spPr>
          <a:xfrm flipH="false" flipV="false" rot="0">
            <a:off x="1248514" y="4569705"/>
            <a:ext cx="1702220" cy="2553330"/>
          </a:xfrm>
          <a:custGeom>
            <a:avLst/>
            <a:gdLst/>
            <a:ahLst/>
            <a:cxnLst/>
            <a:rect r="r" b="b" t="t" l="l"/>
            <a:pathLst>
              <a:path h="2553330" w="1702220">
                <a:moveTo>
                  <a:pt x="0" y="0"/>
                </a:moveTo>
                <a:lnTo>
                  <a:pt x="1702220" y="0"/>
                </a:lnTo>
                <a:lnTo>
                  <a:pt x="1702220" y="2553330"/>
                </a:lnTo>
                <a:lnTo>
                  <a:pt x="0" y="2553330"/>
                </a:lnTo>
                <a:lnTo>
                  <a:pt x="0" y="0"/>
                </a:lnTo>
                <a:close/>
              </a:path>
            </a:pathLst>
          </a:custGeom>
          <a:blipFill>
            <a:blip r:embed="rId5"/>
            <a:stretch>
              <a:fillRect l="0" t="0" r="0" b="0"/>
            </a:stretch>
          </a:blipFill>
        </p:spPr>
      </p:sp>
      <p:sp>
        <p:nvSpPr>
          <p:cNvPr name="Freeform 6" id="6"/>
          <p:cNvSpPr/>
          <p:nvPr/>
        </p:nvSpPr>
        <p:spPr>
          <a:xfrm flipH="false" flipV="false" rot="0">
            <a:off x="4079001" y="7986327"/>
            <a:ext cx="3099521" cy="1925317"/>
          </a:xfrm>
          <a:custGeom>
            <a:avLst/>
            <a:gdLst/>
            <a:ahLst/>
            <a:cxnLst/>
            <a:rect r="r" b="b" t="t" l="l"/>
            <a:pathLst>
              <a:path h="1925317" w="3099521">
                <a:moveTo>
                  <a:pt x="0" y="0"/>
                </a:moveTo>
                <a:lnTo>
                  <a:pt x="3099521" y="0"/>
                </a:lnTo>
                <a:lnTo>
                  <a:pt x="3099521" y="1925317"/>
                </a:lnTo>
                <a:lnTo>
                  <a:pt x="0" y="1925317"/>
                </a:lnTo>
                <a:lnTo>
                  <a:pt x="0" y="0"/>
                </a:lnTo>
                <a:close/>
              </a:path>
            </a:pathLst>
          </a:custGeom>
          <a:blipFill>
            <a:blip r:embed="rId6"/>
            <a:stretch>
              <a:fillRect l="0" t="-7325" r="0" b="0"/>
            </a:stretch>
          </a:blipFill>
        </p:spPr>
      </p:sp>
      <p:sp>
        <p:nvSpPr>
          <p:cNvPr name="TextBox 7" id="7"/>
          <p:cNvSpPr txBox="true"/>
          <p:nvPr/>
        </p:nvSpPr>
        <p:spPr>
          <a:xfrm rot="0">
            <a:off x="3634912" y="2425871"/>
            <a:ext cx="7570020" cy="4165361"/>
          </a:xfrm>
          <a:prstGeom prst="rect">
            <a:avLst/>
          </a:prstGeom>
        </p:spPr>
        <p:txBody>
          <a:bodyPr anchor="t" rtlCol="false" tIns="0" lIns="0" bIns="0" rIns="0">
            <a:spAutoFit/>
          </a:bodyPr>
          <a:lstStyle/>
          <a:p>
            <a:pPr algn="l">
              <a:lnSpc>
                <a:spcPts val="2148"/>
              </a:lnSpc>
            </a:pPr>
            <a:r>
              <a:rPr lang="en-US" sz="1534">
                <a:solidFill>
                  <a:srgbClr val="FFFFFF"/>
                </a:solidFill>
                <a:latin typeface="Champagne &amp; Limousines 1 Bold"/>
                <a:ea typeface="Champagne &amp; Limousines 1 Bold"/>
                <a:cs typeface="Champagne &amp; Limousines 1 Bold"/>
                <a:sym typeface="Champagne &amp; Limousines 1 Bold"/>
              </a:rPr>
              <a:t>Atelier</a:t>
            </a:r>
          </a:p>
          <a:p>
            <a:pPr algn="l">
              <a:lnSpc>
                <a:spcPts val="1728"/>
              </a:lnSpc>
            </a:pPr>
            <a:r>
              <a:rPr lang="en-US" sz="1234" b="true">
                <a:solidFill>
                  <a:srgbClr val="000000"/>
                </a:solidFill>
                <a:latin typeface="Champagne &amp; Limousines 1 Bold"/>
                <a:ea typeface="Champagne &amp; Limousines 1 Bold"/>
                <a:cs typeface="Champagne &amp; Limousines 1 Bold"/>
                <a:sym typeface="Champagne &amp; Limousines 1 Bold"/>
              </a:rPr>
              <a:t>“Ma boîte à outils anti-stress”</a:t>
            </a:r>
          </a:p>
          <a:p>
            <a:pPr algn="l">
              <a:lnSpc>
                <a:spcPts val="1728"/>
              </a:lnSpc>
            </a:pPr>
            <a:r>
              <a:rPr lang="en-US" sz="1234" b="true">
                <a:solidFill>
                  <a:srgbClr val="000000"/>
                </a:solidFill>
                <a:latin typeface="Champagne &amp; Limousines 1 Bold"/>
                <a:ea typeface="Champagne &amp; Limousines 1 Bold"/>
                <a:cs typeface="Champagne &amp; Limousines 1 Bold"/>
                <a:sym typeface="Champagne &amp; Limousines 1 Bold"/>
              </a:rPr>
              <a:t>🕒 3h | 👥 Équipes &amp; encadrants</a:t>
            </a:r>
          </a:p>
          <a:p>
            <a:pPr algn="l">
              <a:lnSpc>
                <a:spcPts val="1728"/>
              </a:lnSpc>
            </a:pPr>
            <a:r>
              <a:rPr lang="en-US" sz="1234" b="true">
                <a:solidFill>
                  <a:srgbClr val="000000"/>
                </a:solidFill>
                <a:latin typeface="Champagne &amp; Limousines 1 Bold"/>
                <a:ea typeface="Champagne &amp; Limousines 1 Bold"/>
                <a:cs typeface="Champagne &amp; Limousines 1 Bold"/>
                <a:sym typeface="Champagne &amp; Limousines 1 Bold"/>
              </a:rPr>
              <a:t>✔ Techniques corporelles &amp; mentales</a:t>
            </a:r>
          </a:p>
          <a:p>
            <a:pPr algn="l">
              <a:lnSpc>
                <a:spcPts val="1728"/>
              </a:lnSpc>
            </a:pPr>
            <a:r>
              <a:rPr lang="en-US" sz="1234" b="true">
                <a:solidFill>
                  <a:srgbClr val="000000"/>
                </a:solidFill>
                <a:latin typeface="Champagne &amp; Limousines 1 Bold"/>
                <a:ea typeface="Champagne &amp; Limousines 1 Bold"/>
                <a:cs typeface="Champagne &amp; Limousines 1 Bold"/>
                <a:sym typeface="Champagne &amp; Limousines 1 Bold"/>
              </a:rPr>
              <a:t>✔ Recentrage en situation</a:t>
            </a:r>
          </a:p>
          <a:p>
            <a:pPr algn="l">
              <a:lnSpc>
                <a:spcPts val="1728"/>
              </a:lnSpc>
            </a:pPr>
            <a:r>
              <a:rPr lang="en-US" sz="1234" b="true">
                <a:solidFill>
                  <a:srgbClr val="000000"/>
                </a:solidFill>
                <a:latin typeface="Champagne &amp; Limousines 1 Bold"/>
                <a:ea typeface="Champagne &amp; Limousines 1 Bold"/>
                <a:cs typeface="Champagne &amp; Limousines 1 Bold"/>
                <a:sym typeface="Champagne &amp; Limousines 1 Bold"/>
              </a:rPr>
              <a:t> </a:t>
            </a:r>
            <a:r>
              <a:rPr lang="en-US" sz="1234" b="true">
                <a:solidFill>
                  <a:srgbClr val="000000"/>
                </a:solidFill>
                <a:latin typeface="Champagne &amp; Limousines 1 Bold"/>
                <a:ea typeface="Champagne &amp; Limousines 1 Bold"/>
                <a:cs typeface="Champagne &amp; Limousines 1 Bold"/>
                <a:sym typeface="Champagne &amp; Limousines 1 Bold"/>
              </a:rPr>
              <a:t>À partir de 1 400 € HT</a:t>
            </a:r>
          </a:p>
          <a:p>
            <a:pPr algn="l">
              <a:lnSpc>
                <a:spcPts val="2008"/>
              </a:lnSpc>
            </a:pPr>
          </a:p>
          <a:p>
            <a:pPr algn="l">
              <a:lnSpc>
                <a:spcPts val="2148"/>
              </a:lnSpc>
            </a:pPr>
            <a:r>
              <a:rPr lang="en-US" sz="1534" b="true">
                <a:solidFill>
                  <a:srgbClr val="000000"/>
                </a:solidFill>
                <a:latin typeface="Champagne &amp; Limousines 1 Bold"/>
                <a:ea typeface="Champagne &amp; Limousines 1 Bold"/>
                <a:cs typeface="Champagne &amp; Limousines 1 Bold"/>
                <a:sym typeface="Champagne &amp; Limousines 1 Bold"/>
              </a:rPr>
              <a:t> </a:t>
            </a:r>
            <a:r>
              <a:rPr lang="en-US" sz="1534" b="true">
                <a:solidFill>
                  <a:srgbClr val="FFFFFF"/>
                </a:solidFill>
                <a:latin typeface="Champagne &amp; Limousines 1 Bold"/>
                <a:ea typeface="Champagne &amp; Limousines 1 Bold"/>
                <a:cs typeface="Champagne &amp; Limousines 1 Bold"/>
                <a:sym typeface="Champagne &amp; Limousines 1 Bold"/>
              </a:rPr>
              <a:t>Formation</a:t>
            </a:r>
          </a:p>
          <a:p>
            <a:pPr algn="l">
              <a:lnSpc>
                <a:spcPts val="1728"/>
              </a:lnSpc>
            </a:pPr>
            <a:r>
              <a:rPr lang="en-US" sz="1234" b="true">
                <a:solidFill>
                  <a:srgbClr val="000000"/>
                </a:solidFill>
                <a:latin typeface="Champagne &amp; Limousines 1 Bold"/>
                <a:ea typeface="Champagne &amp; Limousines 1 Bold"/>
                <a:cs typeface="Champagne &amp; Limousines 1 Bold"/>
                <a:sym typeface="Champagne &amp; Limousines 1 Bold"/>
              </a:rPr>
              <a:t>“Prévenir l’épuisement professionnel”</a:t>
            </a:r>
          </a:p>
          <a:p>
            <a:pPr algn="l">
              <a:lnSpc>
                <a:spcPts val="1728"/>
              </a:lnSpc>
            </a:pPr>
            <a:r>
              <a:rPr lang="en-US" sz="1234" b="true">
                <a:solidFill>
                  <a:srgbClr val="000000"/>
                </a:solidFill>
                <a:latin typeface="Champagne &amp; Limousines 1 Bold"/>
                <a:ea typeface="Champagne &amp; Limousines 1 Bold"/>
                <a:cs typeface="Champagne &amp; Limousines 1 Bold"/>
                <a:sym typeface="Champagne &amp; Limousines 1 Bold"/>
              </a:rPr>
              <a:t>🕒 1 à 2 jours | 👥 Managers, soignants</a:t>
            </a:r>
          </a:p>
          <a:p>
            <a:pPr algn="l">
              <a:lnSpc>
                <a:spcPts val="1728"/>
              </a:lnSpc>
            </a:pPr>
            <a:r>
              <a:rPr lang="en-US" sz="1234" b="true">
                <a:solidFill>
                  <a:srgbClr val="000000"/>
                </a:solidFill>
                <a:latin typeface="Champagne &amp; Limousines 1 Bold"/>
                <a:ea typeface="Champagne &amp; Limousines 1 Bold"/>
                <a:cs typeface="Champagne &amp; Limousines 1 Bold"/>
                <a:sym typeface="Champagne &amp; Limousines 1 Bold"/>
              </a:rPr>
              <a:t>✔ Repérer les signaux faibles</a:t>
            </a:r>
          </a:p>
          <a:p>
            <a:pPr algn="l">
              <a:lnSpc>
                <a:spcPts val="1728"/>
              </a:lnSpc>
            </a:pPr>
            <a:r>
              <a:rPr lang="en-US" sz="1234" b="true">
                <a:solidFill>
                  <a:srgbClr val="000000"/>
                </a:solidFill>
                <a:latin typeface="Champagne &amp; Limousines 1 Bold"/>
                <a:ea typeface="Champagne &amp; Limousines 1 Bold"/>
                <a:cs typeface="Champagne &amp; Limousines 1 Bold"/>
                <a:sym typeface="Champagne &amp; Limousines 1 Bold"/>
              </a:rPr>
              <a:t>✔ Agir avant l’épuisement</a:t>
            </a:r>
          </a:p>
          <a:p>
            <a:pPr algn="l">
              <a:lnSpc>
                <a:spcPts val="1728"/>
              </a:lnSpc>
            </a:pPr>
            <a:r>
              <a:rPr lang="en-US" sz="1234" b="true">
                <a:solidFill>
                  <a:srgbClr val="000000"/>
                </a:solidFill>
                <a:latin typeface="Champagne &amp; Limousines 1 Bold"/>
                <a:ea typeface="Champagne &amp; Limousines 1 Bold"/>
                <a:cs typeface="Champagne &amp; Limousines 1 Bold"/>
                <a:sym typeface="Champagne &amp; Limousines 1 Bold"/>
              </a:rPr>
              <a:t> </a:t>
            </a:r>
            <a:r>
              <a:rPr lang="en-US" sz="1234" b="true">
                <a:solidFill>
                  <a:srgbClr val="000000"/>
                </a:solidFill>
                <a:latin typeface="Champagne &amp; Limousines 1 Bold"/>
                <a:ea typeface="Champagne &amp; Limousines 1 Bold"/>
                <a:cs typeface="Champagne &amp; Limousines 1 Bold"/>
                <a:sym typeface="Champagne &amp; Limousines 1 Bold"/>
              </a:rPr>
              <a:t>1 jour : 1 800 € HT | 2 jours : 3 400 € HT</a:t>
            </a:r>
          </a:p>
          <a:p>
            <a:pPr algn="l">
              <a:lnSpc>
                <a:spcPts val="2008"/>
              </a:lnSpc>
            </a:pPr>
          </a:p>
          <a:p>
            <a:pPr algn="l">
              <a:lnSpc>
                <a:spcPts val="2148"/>
              </a:lnSpc>
            </a:pPr>
            <a:r>
              <a:rPr lang="en-US" sz="1534" b="true">
                <a:solidFill>
                  <a:srgbClr val="000000"/>
                </a:solidFill>
                <a:latin typeface="Champagne &amp; Limousines 1 Bold"/>
                <a:ea typeface="Champagne &amp; Limousines 1 Bold"/>
                <a:cs typeface="Champagne &amp; Limousines 1 Bold"/>
                <a:sym typeface="Champagne &amp; Limousines 1 Bold"/>
              </a:rPr>
              <a:t> </a:t>
            </a:r>
            <a:r>
              <a:rPr lang="en-US" sz="1534" b="true">
                <a:solidFill>
                  <a:srgbClr val="FFFFFF"/>
                </a:solidFill>
                <a:latin typeface="Champagne &amp; Limousines 1 Bold"/>
                <a:ea typeface="Champagne &amp; Limousines 1 Bold"/>
                <a:cs typeface="Champagne &amp; Limousines 1 Bold"/>
                <a:sym typeface="Champagne &amp; Limousines 1 Bold"/>
              </a:rPr>
              <a:t>Conseil / Audit QVT </a:t>
            </a:r>
          </a:p>
          <a:p>
            <a:pPr algn="l">
              <a:lnSpc>
                <a:spcPts val="1728"/>
              </a:lnSpc>
            </a:pPr>
            <a:r>
              <a:rPr lang="en-US" sz="1234" b="true">
                <a:solidFill>
                  <a:srgbClr val="000000"/>
                </a:solidFill>
                <a:latin typeface="Champagne &amp; Limousines 1 Bold"/>
                <a:ea typeface="Champagne &amp; Limousines 1 Bold"/>
                <a:cs typeface="Champagne &amp; Limousines 1 Bold"/>
                <a:sym typeface="Champagne &amp; Limousines 1 Bold"/>
              </a:rPr>
              <a:t>Diagnostic ciblé &amp; plan d’action</a:t>
            </a:r>
          </a:p>
          <a:p>
            <a:pPr algn="l">
              <a:lnSpc>
                <a:spcPts val="1728"/>
              </a:lnSpc>
            </a:pPr>
            <a:r>
              <a:rPr lang="en-US" sz="1234" b="true">
                <a:solidFill>
                  <a:srgbClr val="000000"/>
                </a:solidFill>
                <a:latin typeface="Champagne &amp; Limousines 1 Bold"/>
                <a:ea typeface="Champagne &amp; Limousines 1 Bold"/>
                <a:cs typeface="Champagne &amp; Limousines 1 Bold"/>
                <a:sym typeface="Champagne &amp; Limousines 1 Bold"/>
              </a:rPr>
              <a:t>✔ Observation, entretiens, recommandations</a:t>
            </a:r>
          </a:p>
          <a:p>
            <a:pPr algn="l">
              <a:lnSpc>
                <a:spcPts val="1728"/>
              </a:lnSpc>
            </a:pPr>
            <a:r>
              <a:rPr lang="en-US" sz="1234" b="true">
                <a:solidFill>
                  <a:srgbClr val="000000"/>
                </a:solidFill>
                <a:latin typeface="Champagne &amp; Limousines 1 Bold"/>
                <a:ea typeface="Champagne &amp; Limousines 1 Bold"/>
                <a:cs typeface="Champagne &amp; Limousines 1 Bold"/>
                <a:sym typeface="Champagne &amp; Limousines 1 Bold"/>
              </a:rPr>
              <a:t> </a:t>
            </a:r>
            <a:r>
              <a:rPr lang="en-US" sz="1234" b="true">
                <a:solidFill>
                  <a:srgbClr val="000000"/>
                </a:solidFill>
                <a:latin typeface="Champagne &amp; Limousines 1 Bold"/>
                <a:ea typeface="Champagne &amp; Limousines 1 Bold"/>
                <a:cs typeface="Champagne &amp; Limousines 1 Bold"/>
                <a:sym typeface="Champagne &amp; Limousines 1 Bold"/>
              </a:rPr>
              <a:t>Forfait sur mesure : 2 500 à 5 000 € HT</a:t>
            </a:r>
          </a:p>
        </p:txBody>
      </p:sp>
      <p:sp>
        <p:nvSpPr>
          <p:cNvPr name="TextBox 8" id="8"/>
          <p:cNvSpPr txBox="true"/>
          <p:nvPr/>
        </p:nvSpPr>
        <p:spPr>
          <a:xfrm rot="0">
            <a:off x="376249" y="7243377"/>
            <a:ext cx="7570020" cy="2541032"/>
          </a:xfrm>
          <a:prstGeom prst="rect">
            <a:avLst/>
          </a:prstGeom>
        </p:spPr>
        <p:txBody>
          <a:bodyPr anchor="t" rtlCol="false" tIns="0" lIns="0" bIns="0" rIns="0">
            <a:spAutoFit/>
          </a:bodyPr>
          <a:lstStyle/>
          <a:p>
            <a:pPr algn="l">
              <a:lnSpc>
                <a:spcPts val="2288"/>
              </a:lnSpc>
            </a:pPr>
            <a:r>
              <a:rPr lang="en-US" sz="1634">
                <a:solidFill>
                  <a:srgbClr val="FFFFFF"/>
                </a:solidFill>
                <a:latin typeface="Champagne &amp; Limousines 1 Bold"/>
                <a:ea typeface="Champagne &amp; Limousines 1 Bold"/>
                <a:cs typeface="Champagne &amp; Limousines 1 Bold"/>
                <a:sym typeface="Champagne &amp; Limousines 1 Bold"/>
              </a:rPr>
              <a:t>Pack QVT</a:t>
            </a:r>
          </a:p>
          <a:p>
            <a:pPr algn="l">
              <a:lnSpc>
                <a:spcPts val="1728"/>
              </a:lnSpc>
            </a:pPr>
            <a:r>
              <a:rPr lang="en-US" sz="1234" b="true">
                <a:solidFill>
                  <a:srgbClr val="000000"/>
                </a:solidFill>
                <a:latin typeface="Champagne &amp; Limousines 1 Bold"/>
                <a:ea typeface="Champagne &amp; Limousines 1 Bold"/>
                <a:cs typeface="Champagne &amp; Limousines 1 Bold"/>
                <a:sym typeface="Champagne &amp; Limousines 1 Bold"/>
              </a:rPr>
              <a:t>1 conférence de lancement</a:t>
            </a:r>
          </a:p>
          <a:p>
            <a:pPr algn="l">
              <a:lnSpc>
                <a:spcPts val="1728"/>
              </a:lnSpc>
            </a:pPr>
            <a:r>
              <a:rPr lang="en-US" sz="1234" b="true">
                <a:solidFill>
                  <a:srgbClr val="000000"/>
                </a:solidFill>
                <a:latin typeface="Champagne &amp; Limousines 1 Bold"/>
                <a:ea typeface="Champagne &amp; Limousines 1 Bold"/>
                <a:cs typeface="Champagne &amp; Limousines 1 Bold"/>
                <a:sym typeface="Champagne &amp; Limousines 1 Bold"/>
              </a:rPr>
              <a:t>2 ateliers participatifs</a:t>
            </a:r>
          </a:p>
          <a:p>
            <a:pPr algn="l">
              <a:lnSpc>
                <a:spcPts val="1728"/>
              </a:lnSpc>
            </a:pPr>
            <a:r>
              <a:rPr lang="en-US" sz="1234" b="true">
                <a:solidFill>
                  <a:srgbClr val="000000"/>
                </a:solidFill>
                <a:latin typeface="Champagne &amp; Limousines 1 Bold"/>
                <a:ea typeface="Champagne &amp; Limousines 1 Bold"/>
                <a:cs typeface="Champagne &amp; Limousines 1 Bold"/>
                <a:sym typeface="Champagne &amp; Limousines 1 Bold"/>
              </a:rPr>
              <a:t>1 visio de suivi </a:t>
            </a:r>
          </a:p>
          <a:p>
            <a:pPr algn="l">
              <a:lnSpc>
                <a:spcPts val="1728"/>
              </a:lnSpc>
            </a:pPr>
            <a:r>
              <a:rPr lang="en-US" sz="1234" b="true">
                <a:solidFill>
                  <a:srgbClr val="000000"/>
                </a:solidFill>
                <a:latin typeface="Champagne &amp; Limousines 1 Bold"/>
                <a:ea typeface="Champagne &amp; Limousines 1 Bold"/>
                <a:cs typeface="Champagne &amp; Limousines 1 Bold"/>
                <a:sym typeface="Champagne &amp; Limousines 1 Bold"/>
              </a:rPr>
              <a:t> </a:t>
            </a:r>
            <a:r>
              <a:rPr lang="en-US" sz="1234" b="true">
                <a:solidFill>
                  <a:srgbClr val="000000"/>
                </a:solidFill>
                <a:latin typeface="Champagne &amp; Limousines 1 Bold"/>
                <a:ea typeface="Champagne &amp; Limousines 1 Bold"/>
                <a:cs typeface="Champagne &amp; Limousines 1 Bold"/>
                <a:sym typeface="Champagne &amp; Limousines 1 Bold"/>
              </a:rPr>
              <a:t>Forfait : 4 800 à 6 000 € HT</a:t>
            </a:r>
          </a:p>
          <a:p>
            <a:pPr algn="l">
              <a:lnSpc>
                <a:spcPts val="1728"/>
              </a:lnSpc>
            </a:pPr>
            <a:r>
              <a:rPr lang="en-US" sz="1234" b="true">
                <a:solidFill>
                  <a:srgbClr val="000000"/>
                </a:solidFill>
                <a:latin typeface="Champagne &amp; Limousines 1 Bold"/>
                <a:ea typeface="Champagne &amp; Limousines 1 Bold"/>
                <a:cs typeface="Champagne &amp; Limousines 1 Bold"/>
                <a:sym typeface="Champagne &amp; Limousines 1 Bold"/>
              </a:rPr>
              <a:t>➕ Options possibles</a:t>
            </a:r>
          </a:p>
          <a:p>
            <a:pPr algn="l">
              <a:lnSpc>
                <a:spcPts val="1728"/>
              </a:lnSpc>
            </a:pPr>
          </a:p>
          <a:p>
            <a:pPr algn="l">
              <a:lnSpc>
                <a:spcPts val="1728"/>
              </a:lnSpc>
            </a:pPr>
            <a:r>
              <a:rPr lang="en-US" sz="1234" b="true">
                <a:solidFill>
                  <a:srgbClr val="000000"/>
                </a:solidFill>
                <a:latin typeface="Champagne &amp; Limousines 1 Bold"/>
                <a:ea typeface="Champagne &amp; Limousines 1 Bold"/>
                <a:cs typeface="Champagne &amp; Limousines 1 Bold"/>
                <a:sym typeface="Champagne &amp; Limousines 1 Bold"/>
              </a:rPr>
              <a:t>Kit pratique (supports PDF, fiches outils)</a:t>
            </a:r>
          </a:p>
          <a:p>
            <a:pPr algn="l">
              <a:lnSpc>
                <a:spcPts val="1728"/>
              </a:lnSpc>
            </a:pPr>
            <a:r>
              <a:rPr lang="en-US" sz="1234" b="true">
                <a:solidFill>
                  <a:srgbClr val="000000"/>
                </a:solidFill>
                <a:latin typeface="Champagne &amp; Limousines 1 Bold"/>
                <a:ea typeface="Champagne &amp; Limousines 1 Bold"/>
                <a:cs typeface="Champagne &amp; Limousines 1 Bold"/>
                <a:sym typeface="Champagne &amp; Limousines 1 Bold"/>
              </a:rPr>
              <a:t>Coaching individuel post-intervention</a:t>
            </a:r>
          </a:p>
          <a:p>
            <a:pPr algn="l">
              <a:lnSpc>
                <a:spcPts val="1728"/>
              </a:lnSpc>
            </a:pPr>
            <a:r>
              <a:rPr lang="en-US" sz="1234" b="true">
                <a:solidFill>
                  <a:srgbClr val="000000"/>
                </a:solidFill>
                <a:latin typeface="Champagne &amp; Limousines 1 Bold"/>
                <a:ea typeface="Champagne &amp; Limousines 1 Bold"/>
                <a:cs typeface="Champagne &amp; Limousines 1 Bold"/>
                <a:sym typeface="Champagne &amp; Limousines 1 Bold"/>
              </a:rPr>
              <a:t>Suivi QVT à 1 ou 3 mois</a:t>
            </a:r>
          </a:p>
          <a:p>
            <a:pPr algn="l">
              <a:lnSpc>
                <a:spcPts val="2148"/>
              </a:lnSpc>
            </a:pPr>
          </a:p>
        </p:txBody>
      </p:sp>
      <p:sp>
        <p:nvSpPr>
          <p:cNvPr name="TextBox 9" id="9"/>
          <p:cNvSpPr txBox="true"/>
          <p:nvPr/>
        </p:nvSpPr>
        <p:spPr>
          <a:xfrm rot="0">
            <a:off x="1773589" y="-3549303"/>
            <a:ext cx="7570020" cy="2418477"/>
          </a:xfrm>
          <a:prstGeom prst="rect">
            <a:avLst/>
          </a:prstGeom>
        </p:spPr>
        <p:txBody>
          <a:bodyPr anchor="t" rtlCol="false" tIns="0" lIns="0" bIns="0" rIns="0">
            <a:spAutoFit/>
          </a:bodyPr>
          <a:lstStyle/>
          <a:p>
            <a:pPr algn="l">
              <a:lnSpc>
                <a:spcPts val="2148"/>
              </a:lnSpc>
            </a:pPr>
            <a:r>
              <a:rPr lang="en-US" sz="1534" b="true">
                <a:solidFill>
                  <a:srgbClr val="000000"/>
                </a:solidFill>
                <a:latin typeface="Champagne &amp; Limousines 1 Bold"/>
                <a:ea typeface="Champagne &amp; Limousines 1 Bold"/>
                <a:cs typeface="Champagne &amp; Limousines 1 Bold"/>
                <a:sym typeface="Champagne &amp; Limousines 1 Bold"/>
              </a:rPr>
              <a:t>Catalogue</a:t>
            </a:r>
          </a:p>
          <a:p>
            <a:pPr algn="l">
              <a:lnSpc>
                <a:spcPts val="2148"/>
              </a:lnSpc>
            </a:pPr>
            <a:r>
              <a:rPr lang="en-US" sz="1534" b="true">
                <a:solidFill>
                  <a:srgbClr val="000000"/>
                </a:solidFill>
                <a:latin typeface="Champagne &amp; Limousines 1 Bold"/>
                <a:ea typeface="Champagne &amp; Limousines 1 Bold"/>
                <a:cs typeface="Champagne &amp; Limousines 1 Bold"/>
                <a:sym typeface="Champagne &amp; Limousines 1 Bold"/>
              </a:rPr>
              <a:t>✳️ Exemples d’interventions</a:t>
            </a:r>
          </a:p>
          <a:p>
            <a:pPr algn="l">
              <a:lnSpc>
                <a:spcPts val="2148"/>
              </a:lnSpc>
            </a:pPr>
          </a:p>
          <a:p>
            <a:pPr algn="l">
              <a:lnSpc>
                <a:spcPts val="2148"/>
              </a:lnSpc>
            </a:pPr>
            <a:r>
              <a:rPr lang="en-US" sz="1534" b="true">
                <a:solidFill>
                  <a:srgbClr val="000000"/>
                </a:solidFill>
                <a:latin typeface="Champagne &amp; Limousines 1 Bold"/>
                <a:ea typeface="Champagne &amp; Limousines 1 Bold"/>
                <a:cs typeface="Champagne &amp; Limousines 1 Bold"/>
                <a:sym typeface="Champagne &amp; Limousines 1 Bold"/>
              </a:rPr>
              <a:t>💡 Conférence</a:t>
            </a:r>
          </a:p>
          <a:p>
            <a:pPr algn="l">
              <a:lnSpc>
                <a:spcPts val="2148"/>
              </a:lnSpc>
            </a:pPr>
            <a:r>
              <a:rPr lang="en-US" sz="1534" b="true">
                <a:solidFill>
                  <a:srgbClr val="000000"/>
                </a:solidFill>
                <a:latin typeface="Champagne &amp; Limousines 1 Bold"/>
                <a:ea typeface="Champagne &amp; Limousines 1 Bold"/>
                <a:cs typeface="Champagne &amp; Limousines 1 Bold"/>
                <a:sym typeface="Champagne &amp; Limousines 1 Bold"/>
              </a:rPr>
              <a:t>“Comprendre et apprivoiser le stress au travail”</a:t>
            </a:r>
          </a:p>
          <a:p>
            <a:pPr algn="l">
              <a:lnSpc>
                <a:spcPts val="2148"/>
              </a:lnSpc>
            </a:pPr>
            <a:r>
              <a:rPr lang="en-US" sz="1534" b="true">
                <a:solidFill>
                  <a:srgbClr val="000000"/>
                </a:solidFill>
                <a:latin typeface="Champagne &amp; Limousines 1 Bold"/>
                <a:ea typeface="Champagne &amp; Limousines 1 Bold"/>
                <a:cs typeface="Champagne &amp; Limousines 1 Bold"/>
                <a:sym typeface="Champagne &amp; Limousines 1 Bold"/>
              </a:rPr>
              <a:t>🕒 1h30 | 👥 Tous publics</a:t>
            </a:r>
          </a:p>
          <a:p>
            <a:pPr algn="l">
              <a:lnSpc>
                <a:spcPts val="2148"/>
              </a:lnSpc>
            </a:pPr>
            <a:r>
              <a:rPr lang="en-US" sz="1534" b="true">
                <a:solidFill>
                  <a:srgbClr val="000000"/>
                </a:solidFill>
                <a:latin typeface="Champagne &amp; Limousines 1 Bold"/>
                <a:ea typeface="Champagne &amp; Limousines 1 Bold"/>
                <a:cs typeface="Champagne &amp; Limousines 1 Bold"/>
                <a:sym typeface="Champagne &amp; Limousines 1 Bold"/>
              </a:rPr>
              <a:t>✔ Décoder les mécanismes du stress</a:t>
            </a:r>
          </a:p>
          <a:p>
            <a:pPr algn="l">
              <a:lnSpc>
                <a:spcPts val="2148"/>
              </a:lnSpc>
            </a:pPr>
            <a:r>
              <a:rPr lang="en-US" sz="1534" b="true">
                <a:solidFill>
                  <a:srgbClr val="000000"/>
                </a:solidFill>
                <a:latin typeface="Champagne &amp; Limousines 1 Bold"/>
                <a:ea typeface="Champagne &amp; Limousines 1 Bold"/>
                <a:cs typeface="Champagne &amp; Limousines 1 Bold"/>
                <a:sym typeface="Champagne &amp; Limousines 1 Bold"/>
              </a:rPr>
              <a:t>✔ Transmettre des clés simples et activables</a:t>
            </a:r>
          </a:p>
          <a:p>
            <a:pPr algn="l">
              <a:lnSpc>
                <a:spcPts val="2148"/>
              </a:lnSpc>
            </a:pPr>
            <a:r>
              <a:rPr lang="en-US" sz="1534" b="true">
                <a:solidFill>
                  <a:srgbClr val="000000"/>
                </a:solidFill>
                <a:latin typeface="Champagne &amp; Limousines 1 Bold"/>
                <a:ea typeface="Champagne &amp; Limousines 1 Bold"/>
                <a:cs typeface="Champagne &amp; Limousines 1 Bold"/>
                <a:sym typeface="Champagne &amp; Limousines 1 Bold"/>
              </a:rPr>
              <a:t>💰 À partir de 1 200 € HT</a:t>
            </a:r>
          </a:p>
        </p:txBody>
      </p:sp>
      <p:sp>
        <p:nvSpPr>
          <p:cNvPr name="TextBox 10" id="10"/>
          <p:cNvSpPr txBox="true"/>
          <p:nvPr/>
        </p:nvSpPr>
        <p:spPr>
          <a:xfrm rot="0">
            <a:off x="137391" y="499947"/>
            <a:ext cx="7570020" cy="1750695"/>
          </a:xfrm>
          <a:prstGeom prst="rect">
            <a:avLst/>
          </a:prstGeom>
        </p:spPr>
        <p:txBody>
          <a:bodyPr anchor="t" rtlCol="false" tIns="0" lIns="0" bIns="0" rIns="0">
            <a:spAutoFit/>
          </a:bodyPr>
          <a:lstStyle/>
          <a:p>
            <a:pPr algn="l">
              <a:lnSpc>
                <a:spcPts val="1679"/>
              </a:lnSpc>
            </a:pPr>
          </a:p>
          <a:p>
            <a:pPr algn="l">
              <a:lnSpc>
                <a:spcPts val="1679"/>
              </a:lnSpc>
            </a:pPr>
          </a:p>
          <a:p>
            <a:pPr algn="l">
              <a:lnSpc>
                <a:spcPts val="2239"/>
              </a:lnSpc>
            </a:pPr>
            <a:r>
              <a:rPr lang="en-US" sz="1599" b="true">
                <a:solidFill>
                  <a:srgbClr val="000000"/>
                </a:solidFill>
                <a:latin typeface="Champagne &amp; Limousines 1 Bold"/>
                <a:ea typeface="Champagne &amp; Limousines 1 Bold"/>
                <a:cs typeface="Champagne &amp; Limousines 1 Bold"/>
                <a:sym typeface="Champagne &amp; Limousines 1 Bold"/>
              </a:rPr>
              <a:t> </a:t>
            </a:r>
            <a:r>
              <a:rPr lang="en-US" sz="1599" b="true">
                <a:solidFill>
                  <a:srgbClr val="FFFFFF"/>
                </a:solidFill>
                <a:latin typeface="Champagne &amp; Limousines 1 Bold"/>
                <a:ea typeface="Champagne &amp; Limousines 1 Bold"/>
                <a:cs typeface="Champagne &amp; Limousines 1 Bold"/>
                <a:sym typeface="Champagne &amp; Limousines 1 Bold"/>
              </a:rPr>
              <a:t>Conférence</a:t>
            </a:r>
          </a:p>
          <a:p>
            <a:pPr algn="l">
              <a:lnSpc>
                <a:spcPts val="1679"/>
              </a:lnSpc>
            </a:pPr>
            <a:r>
              <a:rPr lang="en-US" sz="1200" b="true">
                <a:solidFill>
                  <a:srgbClr val="000000"/>
                </a:solidFill>
                <a:latin typeface="Champagne &amp; Limousines 1 Bold"/>
                <a:ea typeface="Champagne &amp; Limousines 1 Bold"/>
                <a:cs typeface="Champagne &amp; Limousines 1 Bold"/>
                <a:sym typeface="Champagne &amp; Limousines 1 Bold"/>
              </a:rPr>
              <a:t>“Comprendre et apprivoiser le stress au travail”</a:t>
            </a:r>
          </a:p>
          <a:p>
            <a:pPr algn="l">
              <a:lnSpc>
                <a:spcPts val="1679"/>
              </a:lnSpc>
            </a:pPr>
            <a:r>
              <a:rPr lang="en-US" sz="1200" b="true">
                <a:solidFill>
                  <a:srgbClr val="000000"/>
                </a:solidFill>
                <a:latin typeface="Champagne &amp; Limousines 1 Bold"/>
                <a:ea typeface="Champagne &amp; Limousines 1 Bold"/>
                <a:cs typeface="Champagne &amp; Limousines 1 Bold"/>
                <a:sym typeface="Champagne &amp; Limousines 1 Bold"/>
              </a:rPr>
              <a:t>🕒 1h30 | 👥 Tous publics</a:t>
            </a:r>
          </a:p>
          <a:p>
            <a:pPr algn="l">
              <a:lnSpc>
                <a:spcPts val="1679"/>
              </a:lnSpc>
            </a:pPr>
            <a:r>
              <a:rPr lang="en-US" sz="1200" b="true">
                <a:solidFill>
                  <a:srgbClr val="000000"/>
                </a:solidFill>
                <a:latin typeface="Champagne &amp; Limousines 1 Bold"/>
                <a:ea typeface="Champagne &amp; Limousines 1 Bold"/>
                <a:cs typeface="Champagne &amp; Limousines 1 Bold"/>
                <a:sym typeface="Champagne &amp; Limousines 1 Bold"/>
              </a:rPr>
              <a:t>✔ Décoder les mécanismes du stress</a:t>
            </a:r>
          </a:p>
          <a:p>
            <a:pPr algn="l">
              <a:lnSpc>
                <a:spcPts val="1679"/>
              </a:lnSpc>
            </a:pPr>
            <a:r>
              <a:rPr lang="en-US" sz="1200" b="true">
                <a:solidFill>
                  <a:srgbClr val="000000"/>
                </a:solidFill>
                <a:latin typeface="Champagne &amp; Limousines 1 Bold"/>
                <a:ea typeface="Champagne &amp; Limousines 1 Bold"/>
                <a:cs typeface="Champagne &amp; Limousines 1 Bold"/>
                <a:sym typeface="Champagne &amp; Limousines 1 Bold"/>
              </a:rPr>
              <a:t>✔ Transmettre des clés simples et activables</a:t>
            </a:r>
          </a:p>
          <a:p>
            <a:pPr algn="l">
              <a:lnSpc>
                <a:spcPts val="1679"/>
              </a:lnSpc>
            </a:pPr>
            <a:r>
              <a:rPr lang="en-US" sz="1200" b="true">
                <a:solidFill>
                  <a:srgbClr val="000000"/>
                </a:solidFill>
                <a:latin typeface="Champagne &amp; Limousines 1 Bold"/>
                <a:ea typeface="Champagne &amp; Limousines 1 Bold"/>
                <a:cs typeface="Champagne &amp; Limousines 1 Bold"/>
                <a:sym typeface="Champagne &amp; Limousines 1 Bold"/>
              </a:rPr>
              <a:t> À partir de 1 200 € HT</a:t>
            </a:r>
          </a:p>
        </p:txBody>
      </p:sp>
      <p:sp>
        <p:nvSpPr>
          <p:cNvPr name="TextBox 11" id="11"/>
          <p:cNvSpPr txBox="true"/>
          <p:nvPr/>
        </p:nvSpPr>
        <p:spPr>
          <a:xfrm rot="0">
            <a:off x="2256039" y="273252"/>
            <a:ext cx="7570020" cy="526416"/>
          </a:xfrm>
          <a:prstGeom prst="rect">
            <a:avLst/>
          </a:prstGeom>
        </p:spPr>
        <p:txBody>
          <a:bodyPr anchor="t" rtlCol="false" tIns="0" lIns="0" bIns="0" rIns="0">
            <a:spAutoFit/>
          </a:bodyPr>
          <a:lstStyle/>
          <a:p>
            <a:pPr algn="l">
              <a:lnSpc>
                <a:spcPts val="4059"/>
              </a:lnSpc>
            </a:pPr>
            <a:r>
              <a:rPr lang="en-US" sz="2899" b="true">
                <a:solidFill>
                  <a:srgbClr val="FFFFFF"/>
                </a:solidFill>
                <a:latin typeface="Champagne &amp; Limousines 1 Bold"/>
                <a:ea typeface="Champagne &amp; Limousines 1 Bold"/>
                <a:cs typeface="Champagne &amp; Limousines 1 Bold"/>
                <a:sym typeface="Champagne &amp; Limousines 1 Bold"/>
              </a:rPr>
              <a:t>Exemples d’interventions</a:t>
            </a:r>
          </a:p>
        </p:txBody>
      </p:sp>
      <p:sp>
        <p:nvSpPr>
          <p:cNvPr name="TextBox 12" id="12"/>
          <p:cNvSpPr txBox="true"/>
          <p:nvPr/>
        </p:nvSpPr>
        <p:spPr>
          <a:xfrm rot="0">
            <a:off x="-221706" y="10324373"/>
            <a:ext cx="8131476" cy="296128"/>
          </a:xfrm>
          <a:prstGeom prst="rect">
            <a:avLst/>
          </a:prstGeom>
        </p:spPr>
        <p:txBody>
          <a:bodyPr anchor="t" rtlCol="false" tIns="0" lIns="0" bIns="0" rIns="0">
            <a:spAutoFit/>
          </a:bodyPr>
          <a:lstStyle/>
          <a:p>
            <a:pPr algn="ctr">
              <a:lnSpc>
                <a:spcPts val="1149"/>
              </a:lnSpc>
            </a:pPr>
            <a:r>
              <a:rPr lang="en-US" sz="821" b="true">
                <a:solidFill>
                  <a:srgbClr val="000000"/>
                </a:solidFill>
                <a:latin typeface="Champagne &amp; Limousines 2 Bold"/>
                <a:ea typeface="Champagne &amp; Limousines 2 Bold"/>
                <a:cs typeface="Champagne &amp; Limousines 2 Bold"/>
                <a:sym typeface="Champagne &amp; Limousines 2 Bold"/>
              </a:rPr>
              <a:t> 10 rue du Général D. White 59135 Wallers /325 Quai Pompidou 34280 La Grande Motte </a:t>
            </a:r>
          </a:p>
          <a:p>
            <a:pPr algn="ctr">
              <a:lnSpc>
                <a:spcPts val="1149"/>
              </a:lnSpc>
            </a:pPr>
            <a:r>
              <a:rPr lang="en-US" sz="821" b="true">
                <a:solidFill>
                  <a:srgbClr val="000000"/>
                </a:solidFill>
                <a:latin typeface="Champagne &amp; Limousines 2 Bold"/>
                <a:ea typeface="Champagne &amp; Limousines 2 Bold"/>
                <a:cs typeface="Champagne &amp; Limousines 2 Bold"/>
                <a:sym typeface="Champagne &amp; Limousines 2 Bold"/>
              </a:rPr>
              <a:t>06.50.23.13.83 contact@blackoz.fr Siret 878 989 110 00019</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C8AD80"/>
        </a:solidFill>
      </p:bgPr>
    </p:bg>
    <p:spTree>
      <p:nvGrpSpPr>
        <p:cNvPr id="1" name=""/>
        <p:cNvGrpSpPr/>
        <p:nvPr/>
      </p:nvGrpSpPr>
      <p:grpSpPr>
        <a:xfrm>
          <a:off x="0" y="0"/>
          <a:ext cx="0" cy="0"/>
          <a:chOff x="0" y="0"/>
          <a:chExt cx="0" cy="0"/>
        </a:xfrm>
      </p:grpSpPr>
      <p:sp>
        <p:nvSpPr>
          <p:cNvPr name="Freeform 2" id="2"/>
          <p:cNvSpPr/>
          <p:nvPr/>
        </p:nvSpPr>
        <p:spPr>
          <a:xfrm flipH="false" flipV="false" rot="0">
            <a:off x="5698230" y="-416570"/>
            <a:ext cx="2211540" cy="2210619"/>
          </a:xfrm>
          <a:custGeom>
            <a:avLst/>
            <a:gdLst/>
            <a:ahLst/>
            <a:cxnLst/>
            <a:rect r="r" b="b" t="t" l="l"/>
            <a:pathLst>
              <a:path h="2210619" w="2211540">
                <a:moveTo>
                  <a:pt x="0" y="0"/>
                </a:moveTo>
                <a:lnTo>
                  <a:pt x="2211540" y="0"/>
                </a:lnTo>
                <a:lnTo>
                  <a:pt x="2211540" y="2210618"/>
                </a:lnTo>
                <a:lnTo>
                  <a:pt x="0" y="2210618"/>
                </a:lnTo>
                <a:lnTo>
                  <a:pt x="0" y="0"/>
                </a:lnTo>
                <a:close/>
              </a:path>
            </a:pathLst>
          </a:custGeom>
          <a:blipFill>
            <a:blip r:embed="rId2"/>
            <a:stretch>
              <a:fillRect l="0" t="0" r="0" b="0"/>
            </a:stretch>
          </a:blipFill>
        </p:spPr>
      </p:sp>
      <p:sp>
        <p:nvSpPr>
          <p:cNvPr name="Freeform 3" id="3"/>
          <p:cNvSpPr/>
          <p:nvPr/>
        </p:nvSpPr>
        <p:spPr>
          <a:xfrm flipH="false" flipV="false" rot="0">
            <a:off x="1049363" y="756000"/>
            <a:ext cx="1242410" cy="1645123"/>
          </a:xfrm>
          <a:custGeom>
            <a:avLst/>
            <a:gdLst/>
            <a:ahLst/>
            <a:cxnLst/>
            <a:rect r="r" b="b" t="t" l="l"/>
            <a:pathLst>
              <a:path h="1645123" w="1242410">
                <a:moveTo>
                  <a:pt x="0" y="0"/>
                </a:moveTo>
                <a:lnTo>
                  <a:pt x="1242409" y="0"/>
                </a:lnTo>
                <a:lnTo>
                  <a:pt x="1242409" y="1645123"/>
                </a:lnTo>
                <a:lnTo>
                  <a:pt x="0" y="1645123"/>
                </a:lnTo>
                <a:lnTo>
                  <a:pt x="0" y="0"/>
                </a:lnTo>
                <a:close/>
              </a:path>
            </a:pathLst>
          </a:custGeom>
          <a:blipFill>
            <a:blip r:embed="rId3"/>
            <a:stretch>
              <a:fillRect l="0" t="-347" r="0" b="-347"/>
            </a:stretch>
          </a:blipFill>
        </p:spPr>
      </p:sp>
      <p:sp>
        <p:nvSpPr>
          <p:cNvPr name="TextBox 4" id="4"/>
          <p:cNvSpPr txBox="true"/>
          <p:nvPr/>
        </p:nvSpPr>
        <p:spPr>
          <a:xfrm rot="0">
            <a:off x="1129364" y="1361633"/>
            <a:ext cx="6780406" cy="376708"/>
          </a:xfrm>
          <a:prstGeom prst="rect">
            <a:avLst/>
          </a:prstGeom>
        </p:spPr>
        <p:txBody>
          <a:bodyPr anchor="t" rtlCol="false" tIns="0" lIns="0" bIns="0" rIns="0">
            <a:spAutoFit/>
          </a:bodyPr>
          <a:lstStyle/>
          <a:p>
            <a:pPr algn="ctr">
              <a:lnSpc>
                <a:spcPts val="2966"/>
              </a:lnSpc>
            </a:pPr>
            <a:r>
              <a:rPr lang="en-US" sz="2118" b="true">
                <a:solidFill>
                  <a:srgbClr val="FFFFFF"/>
                </a:solidFill>
                <a:latin typeface="Champagne &amp; Limousines 1 Bold"/>
                <a:ea typeface="Champagne &amp; Limousines 1 Bold"/>
                <a:cs typeface="Champagne &amp; Limousines 1 Bold"/>
                <a:sym typeface="Champagne &amp; Limousines 1 Bold"/>
              </a:rPr>
              <a:t>Notre thérapeute et créatrice</a:t>
            </a:r>
          </a:p>
        </p:txBody>
      </p:sp>
      <p:sp>
        <p:nvSpPr>
          <p:cNvPr name="TextBox 5" id="5"/>
          <p:cNvSpPr txBox="true"/>
          <p:nvPr/>
        </p:nvSpPr>
        <p:spPr>
          <a:xfrm rot="0">
            <a:off x="0" y="10301822"/>
            <a:ext cx="8131476" cy="296128"/>
          </a:xfrm>
          <a:prstGeom prst="rect">
            <a:avLst/>
          </a:prstGeom>
        </p:spPr>
        <p:txBody>
          <a:bodyPr anchor="t" rtlCol="false" tIns="0" lIns="0" bIns="0" rIns="0">
            <a:spAutoFit/>
          </a:bodyPr>
          <a:lstStyle/>
          <a:p>
            <a:pPr algn="ctr">
              <a:lnSpc>
                <a:spcPts val="1149"/>
              </a:lnSpc>
            </a:pPr>
            <a:r>
              <a:rPr lang="en-US" sz="821" b="true">
                <a:solidFill>
                  <a:srgbClr val="000000"/>
                </a:solidFill>
                <a:latin typeface="Champagne &amp; Limousines 2 Bold"/>
                <a:ea typeface="Champagne &amp; Limousines 2 Bold"/>
                <a:cs typeface="Champagne &amp; Limousines 2 Bold"/>
                <a:sym typeface="Champagne &amp; Limousines 2 Bold"/>
              </a:rPr>
              <a:t> 10 rue du Général D. White 59135 Wallers /325 Quai Pompidou 34280 La Grande Motte </a:t>
            </a:r>
          </a:p>
          <a:p>
            <a:pPr algn="ctr">
              <a:lnSpc>
                <a:spcPts val="1149"/>
              </a:lnSpc>
            </a:pPr>
            <a:r>
              <a:rPr lang="en-US" sz="821" b="true">
                <a:solidFill>
                  <a:srgbClr val="000000"/>
                </a:solidFill>
                <a:latin typeface="Champagne &amp; Limousines 2 Bold"/>
                <a:ea typeface="Champagne &amp; Limousines 2 Bold"/>
                <a:cs typeface="Champagne &amp; Limousines 2 Bold"/>
                <a:sym typeface="Champagne &amp; Limousines 2 Bold"/>
              </a:rPr>
              <a:t>06.50.23.13.83 contact@blackoz.fr Siret 878 989 110 00019</a:t>
            </a:r>
          </a:p>
        </p:txBody>
      </p:sp>
      <p:sp>
        <p:nvSpPr>
          <p:cNvPr name="TextBox 6" id="6"/>
          <p:cNvSpPr txBox="true"/>
          <p:nvPr/>
        </p:nvSpPr>
        <p:spPr>
          <a:xfrm rot="0">
            <a:off x="1049363" y="1756758"/>
            <a:ext cx="6780406" cy="376708"/>
          </a:xfrm>
          <a:prstGeom prst="rect">
            <a:avLst/>
          </a:prstGeom>
        </p:spPr>
        <p:txBody>
          <a:bodyPr anchor="t" rtlCol="false" tIns="0" lIns="0" bIns="0" rIns="0">
            <a:spAutoFit/>
          </a:bodyPr>
          <a:lstStyle/>
          <a:p>
            <a:pPr algn="ctr">
              <a:lnSpc>
                <a:spcPts val="2966"/>
              </a:lnSpc>
            </a:pPr>
            <a:r>
              <a:rPr lang="en-US" sz="2118" b="true">
                <a:solidFill>
                  <a:srgbClr val="000000"/>
                </a:solidFill>
                <a:latin typeface="Champagne &amp; Limousines 1 Bold"/>
                <a:ea typeface="Champagne &amp; Limousines 1 Bold"/>
                <a:cs typeface="Champagne &amp; Limousines 1 Bold"/>
                <a:sym typeface="Champagne &amp; Limousines 1 Bold"/>
              </a:rPr>
              <a:t>Christelle Augustak</a:t>
            </a:r>
          </a:p>
        </p:txBody>
      </p:sp>
      <p:sp>
        <p:nvSpPr>
          <p:cNvPr name="TextBox 7" id="7"/>
          <p:cNvSpPr txBox="true"/>
          <p:nvPr/>
        </p:nvSpPr>
        <p:spPr>
          <a:xfrm rot="0">
            <a:off x="110860" y="2974446"/>
            <a:ext cx="7053979" cy="3230526"/>
          </a:xfrm>
          <a:prstGeom prst="rect">
            <a:avLst/>
          </a:prstGeom>
        </p:spPr>
        <p:txBody>
          <a:bodyPr anchor="t" rtlCol="false" tIns="0" lIns="0" bIns="0" rIns="0">
            <a:spAutoFit/>
          </a:bodyPr>
          <a:lstStyle/>
          <a:p>
            <a:pPr algn="l" marL="329646" indent="-164823" lvl="1">
              <a:lnSpc>
                <a:spcPts val="2137"/>
              </a:lnSpc>
              <a:buFont typeface="Arial"/>
              <a:buChar char="•"/>
            </a:pPr>
            <a:r>
              <a:rPr lang="en-US" b="true" sz="1526">
                <a:solidFill>
                  <a:srgbClr val="000000"/>
                </a:solidFill>
                <a:latin typeface="Champagne &amp; Limousines 1 Bold"/>
                <a:ea typeface="Champagne &amp; Limousines 1 Bold"/>
                <a:cs typeface="Champagne &amp; Limousines 1 Bold"/>
                <a:sym typeface="Champagne &amp; Limousines 1 Bold"/>
              </a:rPr>
              <a:t>1993 : Diplômée d’Etat en Psychomotricité de l’université de la Salpétrière et Lille III</a:t>
            </a:r>
          </a:p>
          <a:p>
            <a:pPr algn="l" marL="329646" indent="-164823" lvl="1">
              <a:lnSpc>
                <a:spcPts val="2137"/>
              </a:lnSpc>
              <a:buFont typeface="Arial"/>
              <a:buChar char="•"/>
            </a:pPr>
            <a:r>
              <a:rPr lang="en-US" b="true" sz="1526">
                <a:solidFill>
                  <a:srgbClr val="000000"/>
                </a:solidFill>
                <a:latin typeface="Champagne &amp; Limousines 1 Bold"/>
                <a:ea typeface="Champagne &amp; Limousines 1 Bold"/>
                <a:cs typeface="Champagne &amp; Limousines 1 Bold"/>
                <a:sym typeface="Champagne &amp; Limousines 1 Bold"/>
              </a:rPr>
              <a:t>1995 : Formation relation d’aide en Gestion émotionnelle </a:t>
            </a:r>
          </a:p>
          <a:p>
            <a:pPr algn="l" marL="329646" indent="-164823" lvl="1">
              <a:lnSpc>
                <a:spcPts val="2137"/>
              </a:lnSpc>
              <a:buFont typeface="Arial"/>
              <a:buChar char="•"/>
            </a:pPr>
            <a:r>
              <a:rPr lang="en-US" b="true" sz="1526">
                <a:solidFill>
                  <a:srgbClr val="000000"/>
                </a:solidFill>
                <a:latin typeface="Champagne &amp; Limousines 1 Bold"/>
                <a:ea typeface="Champagne &amp; Limousines 1 Bold"/>
                <a:cs typeface="Champagne &amp; Limousines 1 Bold"/>
                <a:sym typeface="Champagne &amp; Limousines 1 Bold"/>
              </a:rPr>
              <a:t>1996-2000 : Formations approfondissement techniques psycho-corporelles : auto-hypnose, sophrologie </a:t>
            </a:r>
          </a:p>
          <a:p>
            <a:pPr algn="l" marL="329646" indent="-164823" lvl="1">
              <a:lnSpc>
                <a:spcPts val="2137"/>
              </a:lnSpc>
              <a:buFont typeface="Arial"/>
              <a:buChar char="•"/>
            </a:pPr>
            <a:r>
              <a:rPr lang="en-US" b="true" sz="1526">
                <a:solidFill>
                  <a:srgbClr val="000000"/>
                </a:solidFill>
                <a:latin typeface="Champagne &amp; Limousines 1 Bold"/>
                <a:ea typeface="Champagne &amp; Limousines 1 Bold"/>
                <a:cs typeface="Champagne &amp; Limousines 1 Bold"/>
                <a:sym typeface="Champagne &amp; Limousines 1 Bold"/>
              </a:rPr>
              <a:t>2009-2010 : Diplômée Universitaire Faculté de médecine de Lille par le Dr Dominique Servant : Gestion du stress et de l’anxiété</a:t>
            </a:r>
          </a:p>
          <a:p>
            <a:pPr algn="l" marL="329646" indent="-164823" lvl="1">
              <a:lnSpc>
                <a:spcPts val="2137"/>
              </a:lnSpc>
              <a:buFont typeface="Arial"/>
              <a:buChar char="•"/>
            </a:pPr>
            <a:r>
              <a:rPr lang="en-US" b="true" sz="1526">
                <a:solidFill>
                  <a:srgbClr val="000000"/>
                </a:solidFill>
                <a:latin typeface="Champagne &amp; Limousines 1 Bold"/>
                <a:ea typeface="Champagne &amp; Limousines 1 Bold"/>
                <a:cs typeface="Champagne &amp; Limousines 1 Bold"/>
                <a:sym typeface="Champagne &amp; Limousines 1 Bold"/>
              </a:rPr>
              <a:t>2012-2014 : Formations Pathologies du travail , burn-out</a:t>
            </a:r>
          </a:p>
          <a:p>
            <a:pPr algn="l" marL="329646" indent="-164823" lvl="1">
              <a:lnSpc>
                <a:spcPts val="2137"/>
              </a:lnSpc>
              <a:buFont typeface="Arial"/>
              <a:buChar char="•"/>
            </a:pPr>
            <a:r>
              <a:rPr lang="en-US" b="true" sz="1526">
                <a:solidFill>
                  <a:srgbClr val="000000"/>
                </a:solidFill>
                <a:latin typeface="Champagne &amp; Limousines 1 Bold"/>
                <a:ea typeface="Champagne &amp; Limousines 1 Bold"/>
                <a:cs typeface="Champagne &amp; Limousines 1 Bold"/>
                <a:sym typeface="Champagne &amp; Limousines 1 Bold"/>
              </a:rPr>
              <a:t>2016-2019 : formation et groupe de travail : reconversion professionnelle </a:t>
            </a:r>
          </a:p>
          <a:p>
            <a:pPr algn="l" marL="329646" indent="-164823" lvl="1">
              <a:lnSpc>
                <a:spcPts val="2137"/>
              </a:lnSpc>
              <a:buFont typeface="Arial"/>
              <a:buChar char="•"/>
            </a:pPr>
            <a:r>
              <a:rPr lang="en-US" b="true" sz="1526">
                <a:solidFill>
                  <a:srgbClr val="000000"/>
                </a:solidFill>
                <a:latin typeface="Champagne &amp; Limousines 1 Bold"/>
                <a:ea typeface="Champagne &amp; Limousines 1 Bold"/>
                <a:cs typeface="Champagne &amp; Limousines 1 Bold"/>
                <a:sym typeface="Champagne &amp; Limousines 1 Bold"/>
              </a:rPr>
              <a:t>2022 : Formation D.T.M.A : Désensibilisation des Traumatismes par les Mouvements Alternatifs </a:t>
            </a:r>
          </a:p>
          <a:p>
            <a:pPr algn="l" marL="329646" indent="-164823" lvl="1">
              <a:lnSpc>
                <a:spcPts val="2137"/>
              </a:lnSpc>
              <a:buFont typeface="Arial"/>
              <a:buChar char="•"/>
            </a:pPr>
            <a:r>
              <a:rPr lang="en-US" b="true" sz="1526">
                <a:solidFill>
                  <a:srgbClr val="000000"/>
                </a:solidFill>
                <a:latin typeface="Champagne &amp; Limousines 1 Bold"/>
                <a:ea typeface="Champagne &amp; Limousines 1 Bold"/>
                <a:cs typeface="Champagne &amp; Limousines 1 Bold"/>
                <a:sym typeface="Champagne &amp; Limousines 1 Bold"/>
              </a:rPr>
              <a:t>2024 : Formation photo-stimulation</a:t>
            </a:r>
          </a:p>
          <a:p>
            <a:pPr algn="l" marL="329646" indent="-164823" lvl="1">
              <a:lnSpc>
                <a:spcPts val="2137"/>
              </a:lnSpc>
              <a:buFont typeface="Arial"/>
              <a:buChar char="•"/>
            </a:pPr>
            <a:r>
              <a:rPr lang="en-US" b="true" sz="1526">
                <a:solidFill>
                  <a:srgbClr val="000000"/>
                </a:solidFill>
                <a:latin typeface="Champagne &amp; Limousines 1 Bold"/>
                <a:ea typeface="Champagne &amp; Limousines 1 Bold"/>
                <a:cs typeface="Champagne &amp; Limousines 1 Bold"/>
                <a:sym typeface="Champagne &amp; Limousines 1 Bold"/>
              </a:rPr>
              <a:t>2024 : Certifiée France Santé Pharma en accompagnement CBD thérapeutique</a:t>
            </a:r>
          </a:p>
        </p:txBody>
      </p:sp>
      <p:sp>
        <p:nvSpPr>
          <p:cNvPr name="TextBox 8" id="8"/>
          <p:cNvSpPr txBox="true"/>
          <p:nvPr/>
        </p:nvSpPr>
        <p:spPr>
          <a:xfrm rot="0">
            <a:off x="110860" y="6450532"/>
            <a:ext cx="7053979" cy="3485468"/>
          </a:xfrm>
          <a:prstGeom prst="rect">
            <a:avLst/>
          </a:prstGeom>
        </p:spPr>
        <p:txBody>
          <a:bodyPr anchor="t" rtlCol="false" tIns="0" lIns="0" bIns="0" rIns="0">
            <a:spAutoFit/>
          </a:bodyPr>
          <a:lstStyle/>
          <a:p>
            <a:pPr algn="just" marL="329645" indent="-164823" lvl="1">
              <a:lnSpc>
                <a:spcPts val="2137"/>
              </a:lnSpc>
              <a:buFont typeface="Arial"/>
              <a:buChar char="•"/>
            </a:pPr>
            <a:r>
              <a:rPr lang="en-US" b="true" sz="1526">
                <a:solidFill>
                  <a:srgbClr val="FFFFFF"/>
                </a:solidFill>
                <a:latin typeface="Champagne &amp; Limousines 1 Bold"/>
                <a:ea typeface="Champagne &amp; Limousines 1 Bold"/>
                <a:cs typeface="Champagne &amp; Limousines 1 Bold"/>
                <a:sym typeface="Champagne &amp; Limousines 1 Bold"/>
              </a:rPr>
              <a:t>1993 -2011 : Centre Hospitalier de Valenciennes service Psychiatrie Adultes : intra - CMP- Hôpitaux de jour secteur  Saint Saulve - Valenciennes- Condé sur Escaut - Fresnes sur Escaut - Onnaing </a:t>
            </a:r>
          </a:p>
          <a:p>
            <a:pPr algn="just" marL="329645" indent="-164823" lvl="1">
              <a:lnSpc>
                <a:spcPts val="2137"/>
              </a:lnSpc>
              <a:buFont typeface="Arial"/>
              <a:buChar char="•"/>
            </a:pPr>
            <a:r>
              <a:rPr lang="en-US" b="true" sz="1526">
                <a:solidFill>
                  <a:srgbClr val="FFFFFF"/>
                </a:solidFill>
                <a:latin typeface="Champagne &amp; Limousines 1 Bold"/>
                <a:ea typeface="Champagne &amp; Limousines 1 Bold"/>
                <a:cs typeface="Champagne &amp; Limousines 1 Bold"/>
                <a:sym typeface="Champagne &amp; Limousines 1 Bold"/>
              </a:rPr>
              <a:t>2012 -2021 : Cabinets de consultations en ville : Wallers - Saint Amand les Eaux </a:t>
            </a:r>
          </a:p>
          <a:p>
            <a:pPr algn="just">
              <a:lnSpc>
                <a:spcPts val="2137"/>
              </a:lnSpc>
            </a:pPr>
            <a:r>
              <a:rPr lang="en-US" sz="1526" b="true">
                <a:solidFill>
                  <a:srgbClr val="FFFFFF"/>
                </a:solidFill>
                <a:latin typeface="Champagne &amp; Limousines 1 Bold"/>
                <a:ea typeface="Champagne &amp; Limousines 1 Bold"/>
                <a:cs typeface="Champagne &amp; Limousines 1 Bold"/>
                <a:sym typeface="Champagne &amp; Limousines 1 Bold"/>
              </a:rPr>
              <a:t>       Interrventions en service cancérologie , en entreprise, foyers , établissements </a:t>
            </a:r>
          </a:p>
          <a:p>
            <a:pPr algn="just">
              <a:lnSpc>
                <a:spcPts val="2137"/>
              </a:lnSpc>
            </a:pPr>
            <a:r>
              <a:rPr lang="en-US" sz="1526" b="true">
                <a:solidFill>
                  <a:srgbClr val="FFFFFF"/>
                </a:solidFill>
                <a:latin typeface="Champagne &amp; Limousines 1 Bold"/>
                <a:ea typeface="Champagne &amp; Limousines 1 Bold"/>
                <a:cs typeface="Champagne &amp; Limousines 1 Bold"/>
                <a:sym typeface="Champagne &amp; Limousines 1 Bold"/>
              </a:rPr>
              <a:t>       scolaires…</a:t>
            </a:r>
          </a:p>
          <a:p>
            <a:pPr algn="just" marL="329645" indent="-164823" lvl="1">
              <a:lnSpc>
                <a:spcPts val="2137"/>
              </a:lnSpc>
              <a:buFont typeface="Arial"/>
              <a:buChar char="•"/>
            </a:pPr>
            <a:r>
              <a:rPr lang="en-US" b="true" sz="1526">
                <a:solidFill>
                  <a:srgbClr val="FFFFFF"/>
                </a:solidFill>
                <a:latin typeface="Champagne &amp; Limousines 1 Bold"/>
                <a:ea typeface="Champagne &amp; Limousines 1 Bold"/>
                <a:cs typeface="Champagne &amp; Limousines 1 Bold"/>
                <a:sym typeface="Champagne &amp; Limousines 1 Bold"/>
              </a:rPr>
              <a:t>2021 : Créatrice et chef d’entrepprise de Black’Oz : création d’événements ludiques et thérapeutiques , team building, accompagnement en développement personnel et gestion des émotions, conférences…</a:t>
            </a:r>
          </a:p>
          <a:p>
            <a:pPr algn="just" marL="329645" indent="-164823" lvl="1">
              <a:lnSpc>
                <a:spcPts val="2137"/>
              </a:lnSpc>
              <a:buFont typeface="Arial"/>
              <a:buChar char="•"/>
            </a:pPr>
            <a:r>
              <a:rPr lang="en-US" b="true" sz="1526">
                <a:solidFill>
                  <a:srgbClr val="FFFFFF"/>
                </a:solidFill>
                <a:latin typeface="Champagne &amp; Limousines 1 Bold"/>
                <a:ea typeface="Champagne &amp; Limousines 1 Bold"/>
                <a:cs typeface="Champagne &amp; Limousines 1 Bold"/>
                <a:sym typeface="Champagne &amp; Limousines 1 Bold"/>
              </a:rPr>
              <a:t>Depuis 2023 : Interventions en Entreprise, Universités... ( formation, conférence, ateliers, team building ..)</a:t>
            </a:r>
          </a:p>
          <a:p>
            <a:pPr algn="just" marL="329645" indent="-164823" lvl="1">
              <a:lnSpc>
                <a:spcPts val="2137"/>
              </a:lnSpc>
              <a:buFont typeface="Arial"/>
              <a:buChar char="•"/>
            </a:pPr>
            <a:r>
              <a:rPr lang="en-US" b="true" sz="1526">
                <a:solidFill>
                  <a:srgbClr val="FFFFFF"/>
                </a:solidFill>
                <a:latin typeface="Champagne &amp; Limousines 1 Bold"/>
                <a:ea typeface="Champagne &amp; Limousines 1 Bold"/>
                <a:cs typeface="Champagne &amp; Limousines 1 Bold"/>
                <a:sym typeface="Champagne &amp; Limousines 1 Bold"/>
              </a:rPr>
              <a:t>2024 : Création de deux espaces Salon - Consultations Black’oz : Wallers et La Grande Motte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C8AD80"/>
        </a:solidFill>
      </p:bgPr>
    </p:bg>
    <p:spTree>
      <p:nvGrpSpPr>
        <p:cNvPr id="1" name=""/>
        <p:cNvGrpSpPr/>
        <p:nvPr/>
      </p:nvGrpSpPr>
      <p:grpSpPr>
        <a:xfrm>
          <a:off x="0" y="0"/>
          <a:ext cx="0" cy="0"/>
          <a:chOff x="0" y="0"/>
          <a:chExt cx="0" cy="0"/>
        </a:xfrm>
      </p:grpSpPr>
      <p:sp>
        <p:nvSpPr>
          <p:cNvPr name="Freeform 2" id="2"/>
          <p:cNvSpPr/>
          <p:nvPr/>
        </p:nvSpPr>
        <p:spPr>
          <a:xfrm flipH="false" flipV="false" rot="0">
            <a:off x="5698230" y="-416570"/>
            <a:ext cx="2211540" cy="2210619"/>
          </a:xfrm>
          <a:custGeom>
            <a:avLst/>
            <a:gdLst/>
            <a:ahLst/>
            <a:cxnLst/>
            <a:rect r="r" b="b" t="t" l="l"/>
            <a:pathLst>
              <a:path h="2210619" w="2211540">
                <a:moveTo>
                  <a:pt x="0" y="0"/>
                </a:moveTo>
                <a:lnTo>
                  <a:pt x="2211540" y="0"/>
                </a:lnTo>
                <a:lnTo>
                  <a:pt x="2211540" y="2210618"/>
                </a:lnTo>
                <a:lnTo>
                  <a:pt x="0" y="2210618"/>
                </a:lnTo>
                <a:lnTo>
                  <a:pt x="0" y="0"/>
                </a:lnTo>
                <a:close/>
              </a:path>
            </a:pathLst>
          </a:custGeom>
          <a:blipFill>
            <a:blip r:embed="rId2"/>
            <a:stretch>
              <a:fillRect l="0" t="0" r="0" b="0"/>
            </a:stretch>
          </a:blipFill>
        </p:spPr>
      </p:sp>
      <p:sp>
        <p:nvSpPr>
          <p:cNvPr name="Freeform 3" id="3"/>
          <p:cNvSpPr/>
          <p:nvPr/>
        </p:nvSpPr>
        <p:spPr>
          <a:xfrm flipH="false" flipV="false" rot="0">
            <a:off x="244977" y="1100014"/>
            <a:ext cx="2350266" cy="1700735"/>
          </a:xfrm>
          <a:custGeom>
            <a:avLst/>
            <a:gdLst/>
            <a:ahLst/>
            <a:cxnLst/>
            <a:rect r="r" b="b" t="t" l="l"/>
            <a:pathLst>
              <a:path h="1700735" w="2350266">
                <a:moveTo>
                  <a:pt x="0" y="0"/>
                </a:moveTo>
                <a:lnTo>
                  <a:pt x="2350266" y="0"/>
                </a:lnTo>
                <a:lnTo>
                  <a:pt x="2350266" y="1700735"/>
                </a:lnTo>
                <a:lnTo>
                  <a:pt x="0" y="1700735"/>
                </a:lnTo>
                <a:lnTo>
                  <a:pt x="0" y="0"/>
                </a:lnTo>
                <a:close/>
              </a:path>
            </a:pathLst>
          </a:custGeom>
          <a:blipFill>
            <a:blip r:embed="rId3"/>
            <a:stretch>
              <a:fillRect l="-3505" t="-59886" r="-18564" b="-65033"/>
            </a:stretch>
          </a:blipFill>
        </p:spPr>
      </p:sp>
      <p:sp>
        <p:nvSpPr>
          <p:cNvPr name="TextBox 4" id="4"/>
          <p:cNvSpPr txBox="true"/>
          <p:nvPr/>
        </p:nvSpPr>
        <p:spPr>
          <a:xfrm rot="0">
            <a:off x="-1970093" y="471810"/>
            <a:ext cx="6780406" cy="376708"/>
          </a:xfrm>
          <a:prstGeom prst="rect">
            <a:avLst/>
          </a:prstGeom>
        </p:spPr>
        <p:txBody>
          <a:bodyPr anchor="t" rtlCol="false" tIns="0" lIns="0" bIns="0" rIns="0">
            <a:spAutoFit/>
          </a:bodyPr>
          <a:lstStyle/>
          <a:p>
            <a:pPr algn="ctr">
              <a:lnSpc>
                <a:spcPts val="2966"/>
              </a:lnSpc>
            </a:pPr>
            <a:r>
              <a:rPr lang="en-US" sz="2118" b="true">
                <a:solidFill>
                  <a:srgbClr val="FFFFFF"/>
                </a:solidFill>
                <a:latin typeface="Champagne &amp; Limousines 1 Bold"/>
                <a:ea typeface="Champagne &amp; Limousines 1 Bold"/>
                <a:cs typeface="Champagne &amp; Limousines 1 Bold"/>
                <a:sym typeface="Champagne &amp; Limousines 1 Bold"/>
              </a:rPr>
              <a:t>I _Conférence exemple</a:t>
            </a:r>
          </a:p>
        </p:txBody>
      </p:sp>
      <p:sp>
        <p:nvSpPr>
          <p:cNvPr name="TextBox 5" id="5"/>
          <p:cNvSpPr txBox="true"/>
          <p:nvPr/>
        </p:nvSpPr>
        <p:spPr>
          <a:xfrm rot="0">
            <a:off x="0" y="10301822"/>
            <a:ext cx="8131476" cy="296128"/>
          </a:xfrm>
          <a:prstGeom prst="rect">
            <a:avLst/>
          </a:prstGeom>
        </p:spPr>
        <p:txBody>
          <a:bodyPr anchor="t" rtlCol="false" tIns="0" lIns="0" bIns="0" rIns="0">
            <a:spAutoFit/>
          </a:bodyPr>
          <a:lstStyle/>
          <a:p>
            <a:pPr algn="ctr">
              <a:lnSpc>
                <a:spcPts val="1149"/>
              </a:lnSpc>
            </a:pPr>
            <a:r>
              <a:rPr lang="en-US" sz="821" b="true">
                <a:solidFill>
                  <a:srgbClr val="000000"/>
                </a:solidFill>
                <a:latin typeface="Champagne &amp; Limousines 2 Bold"/>
                <a:ea typeface="Champagne &amp; Limousines 2 Bold"/>
                <a:cs typeface="Champagne &amp; Limousines 2 Bold"/>
                <a:sym typeface="Champagne &amp; Limousines 2 Bold"/>
              </a:rPr>
              <a:t> 10 rue du Général D. White 59135 Wallers /325 Quai Pompidou 34280 La Grande Motte </a:t>
            </a:r>
          </a:p>
          <a:p>
            <a:pPr algn="ctr">
              <a:lnSpc>
                <a:spcPts val="1149"/>
              </a:lnSpc>
            </a:pPr>
            <a:r>
              <a:rPr lang="en-US" sz="821" b="true">
                <a:solidFill>
                  <a:srgbClr val="000000"/>
                </a:solidFill>
                <a:latin typeface="Champagne &amp; Limousines 2 Bold"/>
                <a:ea typeface="Champagne &amp; Limousines 2 Bold"/>
                <a:cs typeface="Champagne &amp; Limousines 2 Bold"/>
                <a:sym typeface="Champagne &amp; Limousines 2 Bold"/>
              </a:rPr>
              <a:t>06.50.23.13.83 contact@blackoz.fr Siret 878 989 110 00019</a:t>
            </a:r>
          </a:p>
        </p:txBody>
      </p:sp>
      <p:sp>
        <p:nvSpPr>
          <p:cNvPr name="TextBox 6" id="6"/>
          <p:cNvSpPr txBox="true"/>
          <p:nvPr/>
        </p:nvSpPr>
        <p:spPr>
          <a:xfrm rot="0">
            <a:off x="1640583" y="1318139"/>
            <a:ext cx="6780406" cy="750086"/>
          </a:xfrm>
          <a:prstGeom prst="rect">
            <a:avLst/>
          </a:prstGeom>
        </p:spPr>
        <p:txBody>
          <a:bodyPr anchor="t" rtlCol="false" tIns="0" lIns="0" bIns="0" rIns="0">
            <a:spAutoFit/>
          </a:bodyPr>
          <a:lstStyle/>
          <a:p>
            <a:pPr algn="ctr">
              <a:lnSpc>
                <a:spcPts val="2966"/>
              </a:lnSpc>
            </a:pPr>
            <a:r>
              <a:rPr lang="en-US" sz="2118" b="true">
                <a:solidFill>
                  <a:srgbClr val="000000"/>
                </a:solidFill>
                <a:latin typeface="Champagne &amp; Limousines 1 Bold"/>
                <a:ea typeface="Champagne &amp; Limousines 1 Bold"/>
                <a:cs typeface="Champagne &amp; Limousines 1 Bold"/>
                <a:sym typeface="Champagne &amp; Limousines 1 Bold"/>
              </a:rPr>
              <a:t>L’importance des émotions</a:t>
            </a:r>
          </a:p>
          <a:p>
            <a:pPr algn="ctr">
              <a:lnSpc>
                <a:spcPts val="2966"/>
              </a:lnSpc>
            </a:pPr>
            <a:r>
              <a:rPr lang="en-US" sz="2118" b="true">
                <a:solidFill>
                  <a:srgbClr val="000000"/>
                </a:solidFill>
                <a:latin typeface="Champagne &amp; Limousines 1 Bold"/>
                <a:ea typeface="Champagne &amp; Limousines 1 Bold"/>
                <a:cs typeface="Champagne &amp; Limousines 1 Bold"/>
                <a:sym typeface="Champagne &amp; Limousines 1 Bold"/>
              </a:rPr>
              <a:t> et leurs conséquences sur la santé </a:t>
            </a:r>
          </a:p>
        </p:txBody>
      </p:sp>
      <p:sp>
        <p:nvSpPr>
          <p:cNvPr name="TextBox 7" id="7"/>
          <p:cNvSpPr txBox="true"/>
          <p:nvPr/>
        </p:nvSpPr>
        <p:spPr>
          <a:xfrm rot="0">
            <a:off x="244977" y="2991249"/>
            <a:ext cx="7160772" cy="1158815"/>
          </a:xfrm>
          <a:prstGeom prst="rect">
            <a:avLst/>
          </a:prstGeom>
        </p:spPr>
        <p:txBody>
          <a:bodyPr anchor="t" rtlCol="false" tIns="0" lIns="0" bIns="0" rIns="0">
            <a:spAutoFit/>
          </a:bodyPr>
          <a:lstStyle/>
          <a:p>
            <a:pPr algn="l">
              <a:lnSpc>
                <a:spcPts val="2278"/>
              </a:lnSpc>
            </a:pPr>
            <a:r>
              <a:rPr lang="en-US" sz="1627" i="true" b="true">
                <a:solidFill>
                  <a:srgbClr val="FFFFFF"/>
                </a:solidFill>
                <a:latin typeface="Champagne &amp; Limousines 1 Bold Italics"/>
                <a:ea typeface="Champagne &amp; Limousines 1 Bold Italics"/>
                <a:cs typeface="Champagne &amp; Limousines 1 Bold Italics"/>
                <a:sym typeface="Champagne &amp; Limousines 1 Bold Italics"/>
              </a:rPr>
              <a:t>Les émotions sont des réactions psychophysiologiques déclenchées par des événements internes ou externes. Elles influencent nos pensées, nos comportements et nos relations. Universelles, elles comprennent la joie, la peur, la colère, la tristesse, etc. Elles servent à s’adapter, à communiquer et à survivre dans notre environnement.</a:t>
            </a:r>
          </a:p>
        </p:txBody>
      </p:sp>
      <p:sp>
        <p:nvSpPr>
          <p:cNvPr name="TextBox 8" id="8"/>
          <p:cNvSpPr txBox="true"/>
          <p:nvPr/>
        </p:nvSpPr>
        <p:spPr>
          <a:xfrm rot="0">
            <a:off x="244977" y="4254894"/>
            <a:ext cx="7160772" cy="1158815"/>
          </a:xfrm>
          <a:prstGeom prst="rect">
            <a:avLst/>
          </a:prstGeom>
        </p:spPr>
        <p:txBody>
          <a:bodyPr anchor="t" rtlCol="false" tIns="0" lIns="0" bIns="0" rIns="0">
            <a:spAutoFit/>
          </a:bodyPr>
          <a:lstStyle/>
          <a:p>
            <a:pPr algn="l">
              <a:lnSpc>
                <a:spcPts val="2278"/>
              </a:lnSpc>
            </a:pPr>
            <a:r>
              <a:rPr lang="en-US" sz="1627" b="true">
                <a:solidFill>
                  <a:srgbClr val="000000"/>
                </a:solidFill>
                <a:latin typeface="Champagne &amp; Limousines 1 Bold"/>
                <a:ea typeface="Champagne &amp; Limousines 1 Bold"/>
                <a:cs typeface="Champagne &amp; Limousines 1 Bold"/>
                <a:sym typeface="Champagne &amp; Limousines 1 Bold"/>
              </a:rPr>
              <a:t>Mal comprises , mal gérés , elles sont à l’origine de nombreuses conséquences néfastes pour l’être humain : </a:t>
            </a:r>
            <a:r>
              <a:rPr lang="en-US" sz="1627" i="true" b="true">
                <a:solidFill>
                  <a:srgbClr val="FFFFFF"/>
                </a:solidFill>
                <a:latin typeface="Champagne &amp; Limousines 1 Bold Italics"/>
                <a:ea typeface="Champagne &amp; Limousines 1 Bold Italics"/>
                <a:cs typeface="Champagne &amp; Limousines 1 Bold Italics"/>
                <a:sym typeface="Champagne &amp; Limousines 1 Bold Italics"/>
              </a:rPr>
              <a:t>dépressions, burn-out, troubles anxieux généralisés , troubles cardiovasculaires, pathologies diverses ( dorsalgies, fibromyalgie,troubles gastro-intestinaux, cancers….)</a:t>
            </a:r>
          </a:p>
        </p:txBody>
      </p:sp>
      <p:sp>
        <p:nvSpPr>
          <p:cNvPr name="TextBox 9" id="9"/>
          <p:cNvSpPr txBox="true"/>
          <p:nvPr/>
        </p:nvSpPr>
        <p:spPr>
          <a:xfrm rot="0">
            <a:off x="-1224761" y="5518484"/>
            <a:ext cx="6780406" cy="376708"/>
          </a:xfrm>
          <a:prstGeom prst="rect">
            <a:avLst/>
          </a:prstGeom>
        </p:spPr>
        <p:txBody>
          <a:bodyPr anchor="t" rtlCol="false" tIns="0" lIns="0" bIns="0" rIns="0">
            <a:spAutoFit/>
          </a:bodyPr>
          <a:lstStyle/>
          <a:p>
            <a:pPr algn="ctr">
              <a:lnSpc>
                <a:spcPts val="2966"/>
              </a:lnSpc>
            </a:pPr>
            <a:r>
              <a:rPr lang="en-US" sz="2118" b="true">
                <a:solidFill>
                  <a:srgbClr val="000000"/>
                </a:solidFill>
                <a:latin typeface="Champagne &amp; Limousines 1 Bold"/>
                <a:ea typeface="Champagne &amp; Limousines 1 Bold"/>
                <a:cs typeface="Champagne &amp; Limousines 1 Bold"/>
                <a:sym typeface="Champagne &amp; Limousines 1 Bold"/>
              </a:rPr>
              <a:t>Notre conférence vise à apporter :</a:t>
            </a:r>
          </a:p>
        </p:txBody>
      </p:sp>
      <p:sp>
        <p:nvSpPr>
          <p:cNvPr name="TextBox 10" id="10"/>
          <p:cNvSpPr txBox="true"/>
          <p:nvPr/>
        </p:nvSpPr>
        <p:spPr>
          <a:xfrm rot="0">
            <a:off x="399228" y="6179875"/>
            <a:ext cx="7160772" cy="2301815"/>
          </a:xfrm>
          <a:prstGeom prst="rect">
            <a:avLst/>
          </a:prstGeom>
        </p:spPr>
        <p:txBody>
          <a:bodyPr anchor="t" rtlCol="false" tIns="0" lIns="0" bIns="0" rIns="0">
            <a:spAutoFit/>
          </a:bodyPr>
          <a:lstStyle/>
          <a:p>
            <a:pPr algn="l" marL="351345" indent="-175672" lvl="1">
              <a:lnSpc>
                <a:spcPts val="2278"/>
              </a:lnSpc>
              <a:buFont typeface="Arial"/>
              <a:buChar char="•"/>
            </a:pPr>
            <a:r>
              <a:rPr lang="en-US" b="true" sz="1627" i="true">
                <a:solidFill>
                  <a:srgbClr val="FFFFFF"/>
                </a:solidFill>
                <a:latin typeface="Champagne &amp; Limousines 1 Bold Italics"/>
                <a:ea typeface="Champagne &amp; Limousines 1 Bold Italics"/>
                <a:cs typeface="Champagne &amp; Limousines 1 Bold Italics"/>
                <a:sym typeface="Champagne &amp; Limousines 1 Bold Italics"/>
              </a:rPr>
              <a:t>Quels intérêts à nos émotions ?</a:t>
            </a:r>
          </a:p>
          <a:p>
            <a:pPr algn="l" marL="351345" indent="-175672" lvl="1">
              <a:lnSpc>
                <a:spcPts val="2278"/>
              </a:lnSpc>
              <a:buFont typeface="Arial"/>
              <a:buChar char="•"/>
            </a:pPr>
            <a:r>
              <a:rPr lang="en-US" b="true" sz="1627" i="true">
                <a:solidFill>
                  <a:srgbClr val="FFFFFF"/>
                </a:solidFill>
                <a:latin typeface="Champagne &amp; Limousines 1 Bold Italics"/>
                <a:ea typeface="Champagne &amp; Limousines 1 Bold Italics"/>
                <a:cs typeface="Champagne &amp; Limousines 1 Bold Italics"/>
                <a:sym typeface="Champagne &amp; Limousines 1 Bold Italics"/>
              </a:rPr>
              <a:t>Comment se manifestent elles dans le corps ?</a:t>
            </a:r>
          </a:p>
          <a:p>
            <a:pPr algn="l" marL="351345" indent="-175672" lvl="1">
              <a:lnSpc>
                <a:spcPts val="2278"/>
              </a:lnSpc>
              <a:buFont typeface="Arial"/>
              <a:buChar char="•"/>
            </a:pPr>
            <a:r>
              <a:rPr lang="en-US" b="true" sz="1627" i="true">
                <a:solidFill>
                  <a:srgbClr val="FFFFFF"/>
                </a:solidFill>
                <a:latin typeface="Champagne &amp; Limousines 1 Bold Italics"/>
                <a:ea typeface="Champagne &amp; Limousines 1 Bold Italics"/>
                <a:cs typeface="Champagne &amp; Limousines 1 Bold Italics"/>
                <a:sym typeface="Champagne &amp; Limousines 1 Bold Italics"/>
              </a:rPr>
              <a:t>Comment les reconnaître et les interpréter ?</a:t>
            </a:r>
          </a:p>
          <a:p>
            <a:pPr algn="l" marL="351345" indent="-175672" lvl="1">
              <a:lnSpc>
                <a:spcPts val="2278"/>
              </a:lnSpc>
              <a:buFont typeface="Arial"/>
              <a:buChar char="•"/>
            </a:pPr>
            <a:r>
              <a:rPr lang="en-US" b="true" sz="1627" i="true">
                <a:solidFill>
                  <a:srgbClr val="FFFFFF"/>
                </a:solidFill>
                <a:latin typeface="Champagne &amp; Limousines 1 Bold Italics"/>
                <a:ea typeface="Champagne &amp; Limousines 1 Bold Italics"/>
                <a:cs typeface="Champagne &amp; Limousines 1 Bold Italics"/>
                <a:sym typeface="Champagne &amp; Limousines 1 Bold Italics"/>
              </a:rPr>
              <a:t>Quelles sont les conséquences sur la santé physique et mentale ?</a:t>
            </a:r>
          </a:p>
          <a:p>
            <a:pPr algn="l" marL="351345" indent="-175672" lvl="1">
              <a:lnSpc>
                <a:spcPts val="2278"/>
              </a:lnSpc>
              <a:buFont typeface="Arial"/>
              <a:buChar char="•"/>
            </a:pPr>
            <a:r>
              <a:rPr lang="en-US" b="true" sz="1627" i="true">
                <a:solidFill>
                  <a:srgbClr val="FFFFFF"/>
                </a:solidFill>
                <a:latin typeface="Champagne &amp; Limousines 1 Bold Italics"/>
                <a:ea typeface="Champagne &amp; Limousines 1 Bold Italics"/>
                <a:cs typeface="Champagne &amp; Limousines 1 Bold Italics"/>
                <a:sym typeface="Champagne &amp; Limousines 1 Bold Italics"/>
              </a:rPr>
              <a:t>Quelles sont les conséquences sur le relationnel et la vie professionnelle ?</a:t>
            </a:r>
          </a:p>
          <a:p>
            <a:pPr algn="l" marL="351345" indent="-175672" lvl="1">
              <a:lnSpc>
                <a:spcPts val="2278"/>
              </a:lnSpc>
              <a:buFont typeface="Arial"/>
              <a:buChar char="•"/>
            </a:pPr>
            <a:r>
              <a:rPr lang="en-US" b="true" sz="1627" i="true">
                <a:solidFill>
                  <a:srgbClr val="FFFFFF"/>
                </a:solidFill>
                <a:latin typeface="Champagne &amp; Limousines 1 Bold Italics"/>
                <a:ea typeface="Champagne &amp; Limousines 1 Bold Italics"/>
                <a:cs typeface="Champagne &amp; Limousines 1 Bold Italics"/>
                <a:sym typeface="Champagne &amp; Limousines 1 Bold Italics"/>
              </a:rPr>
              <a:t>Comprendre les mécanismes physiologiques d'équilibre hormonale nécessaire à la bonne gestion des émotions </a:t>
            </a:r>
          </a:p>
          <a:p>
            <a:pPr algn="l" marL="351345" indent="-175672" lvl="1">
              <a:lnSpc>
                <a:spcPts val="2278"/>
              </a:lnSpc>
              <a:buFont typeface="Arial"/>
              <a:buChar char="•"/>
            </a:pPr>
            <a:r>
              <a:rPr lang="en-US" b="true" sz="1627" i="true">
                <a:solidFill>
                  <a:srgbClr val="FFFFFF"/>
                </a:solidFill>
                <a:latin typeface="Champagne &amp; Limousines 1 Bold Italics"/>
                <a:ea typeface="Champagne &amp; Limousines 1 Bold Italics"/>
                <a:cs typeface="Champagne &amp; Limousines 1 Bold Italics"/>
                <a:sym typeface="Champagne &amp; Limousines 1 Bold Italics"/>
              </a:rPr>
              <a:t>Des outils et astuces thérapeutiques pour une meilleure gestion des émotions </a:t>
            </a:r>
          </a:p>
        </p:txBody>
      </p:sp>
      <p:sp>
        <p:nvSpPr>
          <p:cNvPr name="TextBox 11" id="11"/>
          <p:cNvSpPr txBox="true"/>
          <p:nvPr/>
        </p:nvSpPr>
        <p:spPr>
          <a:xfrm rot="0">
            <a:off x="94561" y="8767440"/>
            <a:ext cx="5358983" cy="895413"/>
          </a:xfrm>
          <a:prstGeom prst="rect">
            <a:avLst/>
          </a:prstGeom>
        </p:spPr>
        <p:txBody>
          <a:bodyPr anchor="t" rtlCol="false" tIns="0" lIns="0" bIns="0" rIns="0">
            <a:spAutoFit/>
          </a:bodyPr>
          <a:lstStyle/>
          <a:p>
            <a:pPr algn="l">
              <a:lnSpc>
                <a:spcPts val="2344"/>
              </a:lnSpc>
            </a:pPr>
            <a:r>
              <a:rPr lang="en-US" sz="1674" b="true">
                <a:solidFill>
                  <a:srgbClr val="000000"/>
                </a:solidFill>
                <a:latin typeface="Champagne &amp; Limousines 1 Bold"/>
                <a:ea typeface="Champagne &amp; Limousines 1 Bold"/>
                <a:cs typeface="Champagne &amp; Limousines 1 Bold"/>
                <a:sym typeface="Champagne &amp; Limousines 1 Bold"/>
              </a:rPr>
              <a:t>Durée environ 1h 30 , ouvert et accessible à tous </a:t>
            </a:r>
          </a:p>
          <a:p>
            <a:pPr algn="l">
              <a:lnSpc>
                <a:spcPts val="2344"/>
              </a:lnSpc>
            </a:pPr>
            <a:r>
              <a:rPr lang="en-US" sz="1674" b="true">
                <a:solidFill>
                  <a:srgbClr val="000000"/>
                </a:solidFill>
                <a:latin typeface="Champagne &amp; Limousines 1 Bold"/>
                <a:ea typeface="Champagne &amp; Limousines 1 Bold"/>
                <a:cs typeface="Champagne &amp; Limousines 1 Bold"/>
                <a:sym typeface="Champagne &amp; Limousines 1 Bold"/>
              </a:rPr>
              <a:t>Idéalement : maximum 50 personnes</a:t>
            </a:r>
          </a:p>
          <a:p>
            <a:pPr algn="l">
              <a:lnSpc>
                <a:spcPts val="2344"/>
              </a:lnSpc>
            </a:pPr>
            <a:r>
              <a:rPr lang="en-US" sz="1674" b="true">
                <a:solidFill>
                  <a:srgbClr val="000000"/>
                </a:solidFill>
                <a:latin typeface="Champagne &amp; Limousines 1 Bold"/>
                <a:ea typeface="Champagne &amp; Limousines 1 Bold"/>
                <a:cs typeface="Champagne &amp; Limousines 1 Bold"/>
                <a:sym typeface="Champagne &amp; Limousines 1 Bold"/>
              </a:rPr>
              <a:t>Temps d'échanges et questions : entre 30 minutes et 1 heure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C8AD80"/>
        </a:solidFill>
      </p:bgPr>
    </p:bg>
    <p:spTree>
      <p:nvGrpSpPr>
        <p:cNvPr id="1" name=""/>
        <p:cNvGrpSpPr/>
        <p:nvPr/>
      </p:nvGrpSpPr>
      <p:grpSpPr>
        <a:xfrm>
          <a:off x="0" y="0"/>
          <a:ext cx="0" cy="0"/>
          <a:chOff x="0" y="0"/>
          <a:chExt cx="0" cy="0"/>
        </a:xfrm>
      </p:grpSpPr>
      <p:sp>
        <p:nvSpPr>
          <p:cNvPr name="Freeform 2" id="2"/>
          <p:cNvSpPr/>
          <p:nvPr/>
        </p:nvSpPr>
        <p:spPr>
          <a:xfrm flipH="false" flipV="false" rot="0">
            <a:off x="5698230" y="-539565"/>
            <a:ext cx="2211540" cy="2210619"/>
          </a:xfrm>
          <a:custGeom>
            <a:avLst/>
            <a:gdLst/>
            <a:ahLst/>
            <a:cxnLst/>
            <a:rect r="r" b="b" t="t" l="l"/>
            <a:pathLst>
              <a:path h="2210619" w="2211540">
                <a:moveTo>
                  <a:pt x="0" y="0"/>
                </a:moveTo>
                <a:lnTo>
                  <a:pt x="2211540" y="0"/>
                </a:lnTo>
                <a:lnTo>
                  <a:pt x="2211540" y="2210619"/>
                </a:lnTo>
                <a:lnTo>
                  <a:pt x="0" y="2210619"/>
                </a:lnTo>
                <a:lnTo>
                  <a:pt x="0" y="0"/>
                </a:lnTo>
                <a:close/>
              </a:path>
            </a:pathLst>
          </a:custGeom>
          <a:blipFill>
            <a:blip r:embed="rId2"/>
            <a:stretch>
              <a:fillRect l="0" t="0" r="0" b="0"/>
            </a:stretch>
          </a:blipFill>
        </p:spPr>
      </p:sp>
      <p:sp>
        <p:nvSpPr>
          <p:cNvPr name="TextBox 3" id="3"/>
          <p:cNvSpPr txBox="true"/>
          <p:nvPr/>
        </p:nvSpPr>
        <p:spPr>
          <a:xfrm rot="0">
            <a:off x="583069" y="2005534"/>
            <a:ext cx="5697591" cy="6696779"/>
          </a:xfrm>
          <a:prstGeom prst="rect">
            <a:avLst/>
          </a:prstGeom>
        </p:spPr>
        <p:txBody>
          <a:bodyPr anchor="t" rtlCol="false" tIns="0" lIns="0" bIns="0" rIns="0">
            <a:spAutoFit/>
          </a:bodyPr>
          <a:lstStyle/>
          <a:p>
            <a:pPr algn="l">
              <a:lnSpc>
                <a:spcPts val="2061"/>
              </a:lnSpc>
            </a:pPr>
          </a:p>
          <a:p>
            <a:pPr algn="l">
              <a:lnSpc>
                <a:spcPts val="2061"/>
              </a:lnSpc>
            </a:pPr>
            <a:r>
              <a:rPr lang="en-US" sz="1472">
                <a:solidFill>
                  <a:srgbClr val="000000"/>
                </a:solidFill>
                <a:latin typeface="Champagne &amp; Limousines 2 Bold"/>
                <a:ea typeface="Champagne &amp; Limousines 2 Bold"/>
                <a:cs typeface="Champagne &amp; Limousines 2 Bold"/>
                <a:sym typeface="Champagne &amp; Limousines 2 Bold"/>
              </a:rPr>
              <a:t>Nos formations sur mesure ont</a:t>
            </a:r>
            <a:r>
              <a:rPr lang="en-US" sz="1472">
                <a:solidFill>
                  <a:srgbClr val="000000"/>
                </a:solidFill>
                <a:latin typeface="Champagne &amp; Limousines 2 Bold"/>
                <a:ea typeface="Champagne &amp; Limousines 2 Bold"/>
                <a:cs typeface="Champagne &amp; Limousines 2 Bold"/>
                <a:sym typeface="Champagne &amp; Limousines 2 Bold"/>
              </a:rPr>
              <a:t> pour objectif de permettre aux collaborateurs, managers et dirigeants de</a:t>
            </a:r>
            <a:r>
              <a:rPr lang="en-US" sz="1472">
                <a:solidFill>
                  <a:srgbClr val="FFFFFF"/>
                </a:solidFill>
                <a:latin typeface="Champagne &amp; Limousines 2 Bold"/>
                <a:ea typeface="Champagne &amp; Limousines 2 Bold"/>
                <a:cs typeface="Champagne &amp; Limousines 2 Bold"/>
                <a:sym typeface="Champagne &amp; Limousines 2 Bold"/>
              </a:rPr>
              <a:t> mieux comprendre et anticiper les risques psychosociaux en entreprise, </a:t>
            </a:r>
            <a:r>
              <a:rPr lang="en-US" sz="1472">
                <a:solidFill>
                  <a:srgbClr val="000000"/>
                </a:solidFill>
                <a:latin typeface="Champagne &amp; Limousines 2 Bold"/>
                <a:ea typeface="Champagne &amp; Limousines 2 Bold"/>
                <a:cs typeface="Champagne &amp; Limousines 2 Bold"/>
                <a:sym typeface="Champagne &amp; Limousines 2 Bold"/>
              </a:rPr>
              <a:t>afin de favoriser un environnement de travail sain, durable et performant.</a:t>
            </a:r>
          </a:p>
          <a:p>
            <a:pPr algn="l">
              <a:lnSpc>
                <a:spcPts val="2061"/>
              </a:lnSpc>
            </a:pPr>
          </a:p>
          <a:p>
            <a:pPr algn="l">
              <a:lnSpc>
                <a:spcPts val="2061"/>
              </a:lnSpc>
            </a:pPr>
            <a:r>
              <a:rPr lang="en-US" sz="1472">
                <a:solidFill>
                  <a:srgbClr val="000000"/>
                </a:solidFill>
                <a:latin typeface="Champagne &amp; Limousines 2 Bold"/>
                <a:ea typeface="Champagne &amp; Limousines 2 Bold"/>
                <a:cs typeface="Champagne &amp; Limousines 2 Bold"/>
                <a:sym typeface="Champagne &amp; Limousines 2 Bold"/>
              </a:rPr>
              <a:t> À travers une approche humaine, stratégique et opérationnelle, elles visent à</a:t>
            </a:r>
            <a:r>
              <a:rPr lang="en-US" sz="1472">
                <a:solidFill>
                  <a:srgbClr val="FFFFFF"/>
                </a:solidFill>
                <a:latin typeface="Champagne &amp; Limousines 2 Bold"/>
                <a:ea typeface="Champagne &amp; Limousines 2 Bold"/>
                <a:cs typeface="Champagne &amp; Limousines 2 Bold"/>
                <a:sym typeface="Champagne &amp; Limousines 2 Bold"/>
              </a:rPr>
              <a:t> réduire les arrêts maladies, améliorer la qualité de vie au travail</a:t>
            </a:r>
            <a:r>
              <a:rPr lang="en-US" sz="1472">
                <a:solidFill>
                  <a:srgbClr val="000000"/>
                </a:solidFill>
                <a:latin typeface="Champagne &amp; Limousines 2 Bold"/>
                <a:ea typeface="Champagne &amp; Limousines 2 Bold"/>
                <a:cs typeface="Champagne &amp; Limousines 2 Bold"/>
                <a:sym typeface="Champagne &amp; Limousines 2 Bold"/>
              </a:rPr>
              <a:t> (QVT), </a:t>
            </a:r>
            <a:r>
              <a:rPr lang="en-US" sz="1472">
                <a:solidFill>
                  <a:srgbClr val="FFFFFF"/>
                </a:solidFill>
                <a:latin typeface="Champagne &amp; Limousines 2 Bold"/>
                <a:ea typeface="Champagne &amp; Limousines 2 Bold"/>
                <a:cs typeface="Champagne &amp; Limousines 2 Bold"/>
                <a:sym typeface="Champagne &amp; Limousines 2 Bold"/>
              </a:rPr>
              <a:t>renforcer la cohésion d’équipe, et intégrer une démarche de responsabilité sociétale des entreprises (RSE).</a:t>
            </a:r>
          </a:p>
          <a:p>
            <a:pPr algn="l">
              <a:lnSpc>
                <a:spcPts val="2061"/>
              </a:lnSpc>
            </a:pPr>
          </a:p>
          <a:p>
            <a:pPr algn="l">
              <a:lnSpc>
                <a:spcPts val="2061"/>
              </a:lnSpc>
            </a:pPr>
            <a:r>
              <a:rPr lang="en-US" sz="1472">
                <a:solidFill>
                  <a:srgbClr val="000000"/>
                </a:solidFill>
                <a:latin typeface="Champagne &amp; Limousines 2 Bold"/>
                <a:ea typeface="Champagne &amp; Limousines 2 Bold"/>
                <a:cs typeface="Champagne &amp; Limousines 2 Bold"/>
                <a:sym typeface="Champagne &amp; Limousines 2 Bold"/>
              </a:rPr>
              <a:t>L’un des piliers essentiels de ces formations est </a:t>
            </a:r>
            <a:r>
              <a:rPr lang="en-US" sz="1472">
                <a:solidFill>
                  <a:srgbClr val="FFFFFF"/>
                </a:solidFill>
                <a:latin typeface="Champagne &amp; Limousines 2 Bold"/>
                <a:ea typeface="Champagne &amp; Limousines 2 Bold"/>
                <a:cs typeface="Champagne &amp; Limousines 2 Bold"/>
                <a:sym typeface="Champagne &amp; Limousines 2 Bold"/>
              </a:rPr>
              <a:t>l’harmonisation entre bien-être personnel et performance professionnelle.</a:t>
            </a:r>
            <a:r>
              <a:rPr lang="en-US" sz="1472">
                <a:solidFill>
                  <a:srgbClr val="000000"/>
                </a:solidFill>
                <a:latin typeface="Champagne &amp; Limousines 2 Bold"/>
                <a:ea typeface="Champagne &amp; Limousines 2 Bold"/>
                <a:cs typeface="Champagne &amp; Limousines 2 Bold"/>
                <a:sym typeface="Champagne &amp; Limousines 2 Bold"/>
              </a:rPr>
              <a:t> Elles encouragent une réflexion sur son propre fonctionnement psychologique et émotionnel, dans le but de</a:t>
            </a:r>
            <a:r>
              <a:rPr lang="en-US" sz="1472">
                <a:solidFill>
                  <a:srgbClr val="FFFFFF"/>
                </a:solidFill>
                <a:latin typeface="Champagne &amp; Limousines 2 Bold"/>
                <a:ea typeface="Champagne &amp; Limousines 2 Bold"/>
                <a:cs typeface="Champagne &amp; Limousines 2 Bold"/>
                <a:sym typeface="Champagne &amp; Limousines 2 Bold"/>
              </a:rPr>
              <a:t> mieux interagir avec les autres</a:t>
            </a:r>
            <a:r>
              <a:rPr lang="en-US" sz="1472">
                <a:solidFill>
                  <a:srgbClr val="000000"/>
                </a:solidFill>
                <a:latin typeface="Champagne &amp; Limousines 2 Bold"/>
                <a:ea typeface="Champagne &amp; Limousines 2 Bold"/>
                <a:cs typeface="Champagne &amp; Limousines 2 Bold"/>
                <a:sym typeface="Champagne &amp; Limousines 2 Bold"/>
              </a:rPr>
              <a:t> et de gérer efficacement son énergie, son temps et ses priorités. </a:t>
            </a:r>
          </a:p>
          <a:p>
            <a:pPr algn="l">
              <a:lnSpc>
                <a:spcPts val="2061"/>
              </a:lnSpc>
            </a:pPr>
          </a:p>
          <a:p>
            <a:pPr algn="l">
              <a:lnSpc>
                <a:spcPts val="2061"/>
              </a:lnSpc>
            </a:pPr>
            <a:r>
              <a:rPr lang="en-US" sz="1472">
                <a:solidFill>
                  <a:srgbClr val="000000"/>
                </a:solidFill>
                <a:latin typeface="Champagne &amp; Limousines 2 Bold"/>
                <a:ea typeface="Champagne &amp; Limousines 2 Bold"/>
                <a:cs typeface="Champagne &amp; Limousines 2 Bold"/>
                <a:sym typeface="Champagne &amp; Limousines 2 Bold"/>
              </a:rPr>
              <a:t>Le parcours proposé offre des </a:t>
            </a:r>
            <a:r>
              <a:rPr lang="en-US" sz="1472">
                <a:solidFill>
                  <a:srgbClr val="FFFFFF"/>
                </a:solidFill>
                <a:latin typeface="Champagne &amp; Limousines 2 Bold"/>
                <a:ea typeface="Champagne &amp; Limousines 2 Bold"/>
                <a:cs typeface="Champagne &amp; Limousines 2 Bold"/>
                <a:sym typeface="Champagne &amp; Limousines 2 Bold"/>
              </a:rPr>
              <a:t>outils concrets </a:t>
            </a:r>
            <a:r>
              <a:rPr lang="en-US" sz="1472">
                <a:solidFill>
                  <a:srgbClr val="000000"/>
                </a:solidFill>
                <a:latin typeface="Champagne &amp; Limousines 2 Bold"/>
                <a:ea typeface="Champagne &amp; Limousines 2 Bold"/>
                <a:cs typeface="Champagne &amp; Limousines 2 Bold"/>
                <a:sym typeface="Champagne &amp; Limousines 2 Bold"/>
              </a:rPr>
              <a:t>pour mettre en place des </a:t>
            </a:r>
            <a:r>
              <a:rPr lang="en-US" sz="1472">
                <a:solidFill>
                  <a:srgbClr val="FFFFFF"/>
                </a:solidFill>
                <a:latin typeface="Champagne &amp; Limousines 2 Bold"/>
                <a:ea typeface="Champagne &amp; Limousines 2 Bold"/>
                <a:cs typeface="Champagne &amp; Limousines 2 Bold"/>
                <a:sym typeface="Champagne &amp; Limousines 2 Bold"/>
              </a:rPr>
              <a:t>stratégies de prévention et de réparation</a:t>
            </a:r>
            <a:r>
              <a:rPr lang="en-US" sz="1472">
                <a:solidFill>
                  <a:srgbClr val="000000"/>
                </a:solidFill>
                <a:latin typeface="Champagne &amp; Limousines 2 Bold"/>
                <a:ea typeface="Champagne &amp; Limousines 2 Bold"/>
                <a:cs typeface="Champagne &amp; Limousines 2 Bold"/>
                <a:sym typeface="Champagne &amp; Limousines 2 Bold"/>
              </a:rPr>
              <a:t>, tout en valorisant la communication, la reconnaissance et l'engagement collectif.</a:t>
            </a:r>
          </a:p>
          <a:p>
            <a:pPr algn="l">
              <a:lnSpc>
                <a:spcPts val="2061"/>
              </a:lnSpc>
            </a:pPr>
          </a:p>
          <a:p>
            <a:pPr algn="l">
              <a:lnSpc>
                <a:spcPts val="2061"/>
              </a:lnSpc>
            </a:pPr>
            <a:r>
              <a:rPr lang="en-US" sz="1472">
                <a:solidFill>
                  <a:srgbClr val="000000"/>
                </a:solidFill>
                <a:latin typeface="Champagne &amp; Limousines 2 Bold"/>
                <a:ea typeface="Champagne &amp; Limousines 2 Bold"/>
                <a:cs typeface="Champagne &amp; Limousines 2 Bold"/>
                <a:sym typeface="Champagne &amp; Limousines 2 Bold"/>
              </a:rPr>
              <a:t>Enfin, elles s’inscrivent dans une vision moderne du management et de l'organisation, où la prévention des</a:t>
            </a:r>
            <a:r>
              <a:rPr lang="en-US" sz="1472">
                <a:solidFill>
                  <a:srgbClr val="FFFFFF"/>
                </a:solidFill>
                <a:latin typeface="Champagne &amp; Limousines 2 Bold"/>
                <a:ea typeface="Champagne &amp; Limousines 2 Bold"/>
                <a:cs typeface="Champagne &amp; Limousines 2 Bold"/>
                <a:sym typeface="Champagne &amp; Limousines 2 Bold"/>
              </a:rPr>
              <a:t> RPS, la promotion du QVT et</a:t>
            </a:r>
            <a:r>
              <a:rPr lang="en-US" sz="1472">
                <a:solidFill>
                  <a:srgbClr val="000000"/>
                </a:solidFill>
                <a:latin typeface="Champagne &amp; Limousines 2 Bold"/>
                <a:ea typeface="Champagne &amp; Limousines 2 Bold"/>
                <a:cs typeface="Champagne &amp; Limousines 2 Bold"/>
                <a:sym typeface="Champagne &amp; Limousines 2 Bold"/>
              </a:rPr>
              <a:t> </a:t>
            </a:r>
            <a:r>
              <a:rPr lang="en-US" sz="1472">
                <a:solidFill>
                  <a:srgbClr val="FFFFFF"/>
                </a:solidFill>
                <a:latin typeface="Champagne &amp; Limousines 2 Bold"/>
                <a:ea typeface="Champagne &amp; Limousines 2 Bold"/>
                <a:cs typeface="Champagne &amp; Limousines 2 Bold"/>
                <a:sym typeface="Champagne &amp; Limousines 2 Bold"/>
              </a:rPr>
              <a:t>les engagements RSE ne sont plus des options, mais des leviers de performance, d’attractivité et de fidélisation des talents.</a:t>
            </a:r>
          </a:p>
          <a:p>
            <a:pPr algn="l">
              <a:lnSpc>
                <a:spcPts val="2061"/>
              </a:lnSpc>
            </a:pPr>
          </a:p>
        </p:txBody>
      </p:sp>
      <p:sp>
        <p:nvSpPr>
          <p:cNvPr name="Freeform 4" id="4"/>
          <p:cNvSpPr/>
          <p:nvPr/>
        </p:nvSpPr>
        <p:spPr>
          <a:xfrm flipH="false" flipV="false" rot="0">
            <a:off x="4827826" y="8456787"/>
            <a:ext cx="2218820" cy="1479213"/>
          </a:xfrm>
          <a:custGeom>
            <a:avLst/>
            <a:gdLst/>
            <a:ahLst/>
            <a:cxnLst/>
            <a:rect r="r" b="b" t="t" l="l"/>
            <a:pathLst>
              <a:path h="1479213" w="2218820">
                <a:moveTo>
                  <a:pt x="0" y="0"/>
                </a:moveTo>
                <a:lnTo>
                  <a:pt x="2218820" y="0"/>
                </a:lnTo>
                <a:lnTo>
                  <a:pt x="2218820" y="1479213"/>
                </a:lnTo>
                <a:lnTo>
                  <a:pt x="0" y="1479213"/>
                </a:lnTo>
                <a:lnTo>
                  <a:pt x="0" y="0"/>
                </a:lnTo>
                <a:close/>
              </a:path>
            </a:pathLst>
          </a:custGeom>
          <a:blipFill>
            <a:blip r:embed="rId3"/>
            <a:stretch>
              <a:fillRect l="0" t="0" r="0" b="0"/>
            </a:stretch>
          </a:blipFill>
        </p:spPr>
      </p:sp>
      <p:sp>
        <p:nvSpPr>
          <p:cNvPr name="TextBox 5" id="5"/>
          <p:cNvSpPr txBox="true"/>
          <p:nvPr/>
        </p:nvSpPr>
        <p:spPr>
          <a:xfrm rot="0">
            <a:off x="-1859078" y="348815"/>
            <a:ext cx="6780406" cy="376708"/>
          </a:xfrm>
          <a:prstGeom prst="rect">
            <a:avLst/>
          </a:prstGeom>
        </p:spPr>
        <p:txBody>
          <a:bodyPr anchor="t" rtlCol="false" tIns="0" lIns="0" bIns="0" rIns="0">
            <a:spAutoFit/>
          </a:bodyPr>
          <a:lstStyle/>
          <a:p>
            <a:pPr algn="ctr">
              <a:lnSpc>
                <a:spcPts val="2966"/>
              </a:lnSpc>
            </a:pPr>
            <a:r>
              <a:rPr lang="en-US" sz="2118" b="true">
                <a:solidFill>
                  <a:srgbClr val="FFFFFF"/>
                </a:solidFill>
                <a:latin typeface="Champagne &amp; Limousines 1 Bold"/>
                <a:ea typeface="Champagne &amp; Limousines 1 Bold"/>
                <a:cs typeface="Champagne &amp; Limousines 1 Bold"/>
                <a:sym typeface="Champagne &amp; Limousines 1 Bold"/>
              </a:rPr>
              <a:t>II_Formations</a:t>
            </a:r>
          </a:p>
        </p:txBody>
      </p:sp>
      <p:sp>
        <p:nvSpPr>
          <p:cNvPr name="TextBox 6" id="6"/>
          <p:cNvSpPr txBox="true"/>
          <p:nvPr/>
        </p:nvSpPr>
        <p:spPr>
          <a:xfrm rot="0">
            <a:off x="-1593227" y="1454125"/>
            <a:ext cx="6780406" cy="376708"/>
          </a:xfrm>
          <a:prstGeom prst="rect">
            <a:avLst/>
          </a:prstGeom>
        </p:spPr>
        <p:txBody>
          <a:bodyPr anchor="t" rtlCol="false" tIns="0" lIns="0" bIns="0" rIns="0">
            <a:spAutoFit/>
          </a:bodyPr>
          <a:lstStyle/>
          <a:p>
            <a:pPr algn="ctr">
              <a:lnSpc>
                <a:spcPts val="2966"/>
              </a:lnSpc>
            </a:pPr>
            <a:r>
              <a:rPr lang="en-US" sz="2118" b="true">
                <a:solidFill>
                  <a:srgbClr val="FFFFFF"/>
                </a:solidFill>
                <a:latin typeface="Champagne &amp; Limousines 1 Bold"/>
                <a:ea typeface="Champagne &amp; Limousines 1 Bold"/>
                <a:cs typeface="Champagne &amp; Limousines 1 Bold"/>
                <a:sym typeface="Champagne &amp; Limousines 1 Bold"/>
              </a:rPr>
              <a:t>OBJECTIFS GENERAUX </a:t>
            </a:r>
          </a:p>
        </p:txBody>
      </p:sp>
      <p:sp>
        <p:nvSpPr>
          <p:cNvPr name="TextBox 7" id="7"/>
          <p:cNvSpPr txBox="true"/>
          <p:nvPr/>
        </p:nvSpPr>
        <p:spPr>
          <a:xfrm rot="0">
            <a:off x="-369154" y="10276706"/>
            <a:ext cx="8131476" cy="296128"/>
          </a:xfrm>
          <a:prstGeom prst="rect">
            <a:avLst/>
          </a:prstGeom>
        </p:spPr>
        <p:txBody>
          <a:bodyPr anchor="t" rtlCol="false" tIns="0" lIns="0" bIns="0" rIns="0">
            <a:spAutoFit/>
          </a:bodyPr>
          <a:lstStyle/>
          <a:p>
            <a:pPr algn="ctr">
              <a:lnSpc>
                <a:spcPts val="1149"/>
              </a:lnSpc>
            </a:pPr>
            <a:r>
              <a:rPr lang="en-US" sz="821" b="true">
                <a:solidFill>
                  <a:srgbClr val="000000"/>
                </a:solidFill>
                <a:latin typeface="Champagne &amp; Limousines 2 Bold"/>
                <a:ea typeface="Champagne &amp; Limousines 2 Bold"/>
                <a:cs typeface="Champagne &amp; Limousines 2 Bold"/>
                <a:sym typeface="Champagne &amp; Limousines 2 Bold"/>
              </a:rPr>
              <a:t> 10 rue du Général D. White 59135 Wallers /325 Quai Pompidou 34280 La Grande Motte </a:t>
            </a:r>
          </a:p>
          <a:p>
            <a:pPr algn="ctr">
              <a:lnSpc>
                <a:spcPts val="1149"/>
              </a:lnSpc>
            </a:pPr>
            <a:r>
              <a:rPr lang="en-US" sz="821" b="true">
                <a:solidFill>
                  <a:srgbClr val="000000"/>
                </a:solidFill>
                <a:latin typeface="Champagne &amp; Limousines 2 Bold"/>
                <a:ea typeface="Champagne &amp; Limousines 2 Bold"/>
                <a:cs typeface="Champagne &amp; Limousines 2 Bold"/>
                <a:sym typeface="Champagne &amp; Limousines 2 Bold"/>
              </a:rPr>
              <a:t>06.50.23.13.83 contact@blackoz.fr Siret 878 989 110 00019</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C8AD80"/>
        </a:solidFill>
      </p:bgPr>
    </p:bg>
    <p:spTree>
      <p:nvGrpSpPr>
        <p:cNvPr id="1" name=""/>
        <p:cNvGrpSpPr/>
        <p:nvPr/>
      </p:nvGrpSpPr>
      <p:grpSpPr>
        <a:xfrm>
          <a:off x="0" y="0"/>
          <a:ext cx="0" cy="0"/>
          <a:chOff x="0" y="0"/>
          <a:chExt cx="0" cy="0"/>
        </a:xfrm>
      </p:grpSpPr>
      <p:sp>
        <p:nvSpPr>
          <p:cNvPr name="Freeform 2" id="2"/>
          <p:cNvSpPr/>
          <p:nvPr/>
        </p:nvSpPr>
        <p:spPr>
          <a:xfrm flipH="false" flipV="false" rot="0">
            <a:off x="5698230" y="-539565"/>
            <a:ext cx="2211540" cy="2210619"/>
          </a:xfrm>
          <a:custGeom>
            <a:avLst/>
            <a:gdLst/>
            <a:ahLst/>
            <a:cxnLst/>
            <a:rect r="r" b="b" t="t" l="l"/>
            <a:pathLst>
              <a:path h="2210619" w="2211540">
                <a:moveTo>
                  <a:pt x="0" y="0"/>
                </a:moveTo>
                <a:lnTo>
                  <a:pt x="2211540" y="0"/>
                </a:lnTo>
                <a:lnTo>
                  <a:pt x="2211540" y="2210619"/>
                </a:lnTo>
                <a:lnTo>
                  <a:pt x="0" y="2210619"/>
                </a:lnTo>
                <a:lnTo>
                  <a:pt x="0" y="0"/>
                </a:lnTo>
                <a:close/>
              </a:path>
            </a:pathLst>
          </a:custGeom>
          <a:blipFill>
            <a:blip r:embed="rId2"/>
            <a:stretch>
              <a:fillRect l="0" t="0" r="0" b="0"/>
            </a:stretch>
          </a:blipFill>
        </p:spPr>
      </p:sp>
      <p:sp>
        <p:nvSpPr>
          <p:cNvPr name="TextBox 3" id="3"/>
          <p:cNvSpPr txBox="true"/>
          <p:nvPr/>
        </p:nvSpPr>
        <p:spPr>
          <a:xfrm rot="0">
            <a:off x="-1988585" y="348815"/>
            <a:ext cx="6780406" cy="376708"/>
          </a:xfrm>
          <a:prstGeom prst="rect">
            <a:avLst/>
          </a:prstGeom>
        </p:spPr>
        <p:txBody>
          <a:bodyPr anchor="t" rtlCol="false" tIns="0" lIns="0" bIns="0" rIns="0">
            <a:spAutoFit/>
          </a:bodyPr>
          <a:lstStyle/>
          <a:p>
            <a:pPr algn="ctr">
              <a:lnSpc>
                <a:spcPts val="2966"/>
              </a:lnSpc>
            </a:pPr>
            <a:r>
              <a:rPr lang="en-US" sz="2118" b="true">
                <a:solidFill>
                  <a:srgbClr val="FFFFFF"/>
                </a:solidFill>
                <a:latin typeface="Champagne &amp; Limousines 1 Bold"/>
                <a:ea typeface="Champagne &amp; Limousines 1 Bold"/>
                <a:cs typeface="Champagne &amp; Limousines 1 Bold"/>
                <a:sym typeface="Champagne &amp; Limousines 1 Bold"/>
              </a:rPr>
              <a:t>II_Formations</a:t>
            </a:r>
          </a:p>
        </p:txBody>
      </p:sp>
      <p:sp>
        <p:nvSpPr>
          <p:cNvPr name="TextBox 4" id="4"/>
          <p:cNvSpPr txBox="true"/>
          <p:nvPr/>
        </p:nvSpPr>
        <p:spPr>
          <a:xfrm rot="0">
            <a:off x="606141" y="1452967"/>
            <a:ext cx="6347718" cy="8927315"/>
          </a:xfrm>
          <a:prstGeom prst="rect">
            <a:avLst/>
          </a:prstGeom>
        </p:spPr>
        <p:txBody>
          <a:bodyPr anchor="t" rtlCol="false" tIns="0" lIns="0" bIns="0" rIns="0">
            <a:spAutoFit/>
          </a:bodyPr>
          <a:lstStyle/>
          <a:p>
            <a:pPr algn="l">
              <a:lnSpc>
                <a:spcPts val="1968"/>
              </a:lnSpc>
            </a:pPr>
          </a:p>
          <a:p>
            <a:pPr algn="l">
              <a:lnSpc>
                <a:spcPts val="1968"/>
              </a:lnSpc>
            </a:pPr>
            <a:r>
              <a:rPr lang="en-US" sz="1405">
                <a:solidFill>
                  <a:srgbClr val="FFFFFF"/>
                </a:solidFill>
                <a:latin typeface="Arimo"/>
                <a:ea typeface="Arimo"/>
                <a:cs typeface="Arimo"/>
                <a:sym typeface="Arimo"/>
              </a:rPr>
              <a:t>1. Identifier et prévenir les risques psychosociaux (RPS)</a:t>
            </a:r>
          </a:p>
          <a:p>
            <a:pPr algn="l">
              <a:lnSpc>
                <a:spcPts val="1968"/>
              </a:lnSpc>
            </a:pPr>
            <a:r>
              <a:rPr lang="en-US" sz="1405">
                <a:solidFill>
                  <a:srgbClr val="000000"/>
                </a:solidFill>
                <a:latin typeface="Arimo"/>
                <a:ea typeface="Arimo"/>
                <a:cs typeface="Arimo"/>
                <a:sym typeface="Arimo"/>
              </a:rPr>
              <a:t>Les participants apprendront à reconnaître les signaux d’alerte liés au stress, à la surcharge mentale, aux conflits ou à l’isolement professionnel. Des outils d’analyse et des grilles de lecture seront proposés pour évaluer les causes profondes des RPS, à la fois individuelles et collectives.</a:t>
            </a:r>
          </a:p>
          <a:p>
            <a:pPr algn="l">
              <a:lnSpc>
                <a:spcPts val="1968"/>
              </a:lnSpc>
            </a:pPr>
          </a:p>
          <a:p>
            <a:pPr algn="l">
              <a:lnSpc>
                <a:spcPts val="1968"/>
              </a:lnSpc>
            </a:pPr>
            <a:r>
              <a:rPr lang="en-US" sz="1405">
                <a:solidFill>
                  <a:srgbClr val="FFFFFF"/>
                </a:solidFill>
                <a:latin typeface="Arimo"/>
                <a:ea typeface="Arimo"/>
                <a:cs typeface="Arimo"/>
                <a:sym typeface="Arimo"/>
              </a:rPr>
              <a:t>2. Promouvoir une qualité de vie au travail (QVT) durable</a:t>
            </a:r>
          </a:p>
          <a:p>
            <a:pPr algn="l">
              <a:lnSpc>
                <a:spcPts val="1968"/>
              </a:lnSpc>
            </a:pPr>
            <a:r>
              <a:rPr lang="en-US" sz="1405">
                <a:solidFill>
                  <a:srgbClr val="000000"/>
                </a:solidFill>
                <a:latin typeface="Arimo"/>
                <a:ea typeface="Arimo"/>
                <a:cs typeface="Arimo"/>
                <a:sym typeface="Arimo"/>
              </a:rPr>
              <a:t>La formation explore les leviers de la QVT : organisation du travail, équilibre vie pro/perso, reconnaissance, participation des salariés, climat social. Des bonnes pratiques seront partagées pour renforcer l’engagement et le bien-être au quotidien.</a:t>
            </a:r>
          </a:p>
          <a:p>
            <a:pPr algn="l">
              <a:lnSpc>
                <a:spcPts val="1968"/>
              </a:lnSpc>
            </a:pPr>
          </a:p>
          <a:p>
            <a:pPr algn="l">
              <a:lnSpc>
                <a:spcPts val="1968"/>
              </a:lnSpc>
            </a:pPr>
            <a:r>
              <a:rPr lang="en-US" sz="1405">
                <a:solidFill>
                  <a:srgbClr val="FFFFFF"/>
                </a:solidFill>
                <a:latin typeface="Arimo"/>
                <a:ea typeface="Arimo"/>
                <a:cs typeface="Arimo"/>
                <a:sym typeface="Arimo"/>
              </a:rPr>
              <a:t>3. Intégrer une démarche RSE</a:t>
            </a:r>
          </a:p>
          <a:p>
            <a:pPr algn="l">
              <a:lnSpc>
                <a:spcPts val="1968"/>
              </a:lnSpc>
            </a:pPr>
            <a:r>
              <a:rPr lang="en-US" sz="1405">
                <a:solidFill>
                  <a:srgbClr val="000000"/>
                </a:solidFill>
                <a:latin typeface="Arimo"/>
                <a:ea typeface="Arimo"/>
                <a:cs typeface="Arimo"/>
                <a:sym typeface="Arimo"/>
              </a:rPr>
              <a:t>En cohérence avec les valeurs de l’entreprise, les notions de responsabilité sociale, d’éthique, d’inclusion et de respect de l’environnement seront intégrées comme fondements d’une culture d’entreprise positive et durable.</a:t>
            </a:r>
          </a:p>
          <a:p>
            <a:pPr algn="l">
              <a:lnSpc>
                <a:spcPts val="1968"/>
              </a:lnSpc>
            </a:pPr>
          </a:p>
          <a:p>
            <a:pPr algn="l">
              <a:lnSpc>
                <a:spcPts val="1968"/>
              </a:lnSpc>
            </a:pPr>
            <a:r>
              <a:rPr lang="en-US" sz="1405">
                <a:solidFill>
                  <a:srgbClr val="FFFFFF"/>
                </a:solidFill>
                <a:latin typeface="Arimo"/>
                <a:ea typeface="Arimo"/>
                <a:cs typeface="Arimo"/>
                <a:sym typeface="Arimo"/>
              </a:rPr>
              <a:t>4. Comprendre son propre fonctionnement pour mieux interagir</a:t>
            </a:r>
          </a:p>
          <a:p>
            <a:pPr algn="l">
              <a:lnSpc>
                <a:spcPts val="1968"/>
              </a:lnSpc>
            </a:pPr>
            <a:r>
              <a:rPr lang="en-US" sz="1405">
                <a:solidFill>
                  <a:srgbClr val="000000"/>
                </a:solidFill>
                <a:latin typeface="Arimo"/>
                <a:ea typeface="Arimo"/>
                <a:cs typeface="Arimo"/>
                <a:sym typeface="Arimo"/>
              </a:rPr>
              <a:t>Chaque participant sera invité à explorer ses modes de fonctionnement émotionnels et cognitifs. L’objectif est de mieux se connaître pour ajuster ses comportements, gérer son stress, poser des limites saines et adopter une posture constructive.</a:t>
            </a:r>
          </a:p>
          <a:p>
            <a:pPr algn="l">
              <a:lnSpc>
                <a:spcPts val="1968"/>
              </a:lnSpc>
            </a:pPr>
          </a:p>
          <a:p>
            <a:pPr algn="l">
              <a:lnSpc>
                <a:spcPts val="1968"/>
              </a:lnSpc>
            </a:pPr>
            <a:r>
              <a:rPr lang="en-US" sz="1405">
                <a:solidFill>
                  <a:srgbClr val="FFFFFF"/>
                </a:solidFill>
                <a:latin typeface="Arimo"/>
                <a:ea typeface="Arimo"/>
                <a:cs typeface="Arimo"/>
                <a:sym typeface="Arimo"/>
              </a:rPr>
              <a:t>5. Mettre en place une stratégie de réparation personnelle</a:t>
            </a:r>
          </a:p>
          <a:p>
            <a:pPr algn="l">
              <a:lnSpc>
                <a:spcPts val="1968"/>
              </a:lnSpc>
            </a:pPr>
            <a:r>
              <a:rPr lang="en-US" sz="1405">
                <a:solidFill>
                  <a:srgbClr val="000000"/>
                </a:solidFill>
                <a:latin typeface="Arimo"/>
                <a:ea typeface="Arimo"/>
                <a:cs typeface="Arimo"/>
                <a:sym typeface="Arimo"/>
              </a:rPr>
              <a:t>Face aux tensions accumulées ou à la fatigue mentale, des techniques de régulation émotionnelle, de recentrage et d’auto-soin seront enseignées. Ces outils visent à restaurer l’énergie personnelle pour être pleinement efficace dans le cadre professionnel.</a:t>
            </a:r>
          </a:p>
          <a:p>
            <a:pPr algn="l">
              <a:lnSpc>
                <a:spcPts val="1968"/>
              </a:lnSpc>
            </a:pPr>
          </a:p>
          <a:p>
            <a:pPr algn="l">
              <a:lnSpc>
                <a:spcPts val="1968"/>
              </a:lnSpc>
            </a:pPr>
            <a:r>
              <a:rPr lang="en-US" sz="1405">
                <a:solidFill>
                  <a:srgbClr val="FFFFFF"/>
                </a:solidFill>
                <a:latin typeface="Arimo"/>
                <a:ea typeface="Arimo"/>
                <a:cs typeface="Arimo"/>
                <a:sym typeface="Arimo"/>
              </a:rPr>
              <a:t>6. Optimiser la gestion du temps et du relationnel</a:t>
            </a:r>
          </a:p>
          <a:p>
            <a:pPr algn="l">
              <a:lnSpc>
                <a:spcPts val="1968"/>
              </a:lnSpc>
            </a:pPr>
            <a:r>
              <a:rPr lang="en-US" sz="1405">
                <a:solidFill>
                  <a:srgbClr val="000000"/>
                </a:solidFill>
                <a:latin typeface="Arimo"/>
                <a:ea typeface="Arimo"/>
                <a:cs typeface="Arimo"/>
                <a:sym typeface="Arimo"/>
              </a:rPr>
              <a:t>La formation propose enfin des méthodes concrètes pour prioriser intelligemment, clarifier les rôles, fluidifier la communication et renforcer les relations interpersonnelles. Une gestion plus sereine du temps permet de réduire la pression et d’augmenter la satisfaction au travail.</a:t>
            </a:r>
          </a:p>
          <a:p>
            <a:pPr algn="l">
              <a:lnSpc>
                <a:spcPts val="1968"/>
              </a:lnSpc>
            </a:pPr>
          </a:p>
        </p:txBody>
      </p:sp>
      <p:sp>
        <p:nvSpPr>
          <p:cNvPr name="TextBox 5" id="5"/>
          <p:cNvSpPr txBox="true"/>
          <p:nvPr/>
        </p:nvSpPr>
        <p:spPr>
          <a:xfrm rot="0">
            <a:off x="0" y="895284"/>
            <a:ext cx="6780406" cy="376708"/>
          </a:xfrm>
          <a:prstGeom prst="rect">
            <a:avLst/>
          </a:prstGeom>
        </p:spPr>
        <p:txBody>
          <a:bodyPr anchor="t" rtlCol="false" tIns="0" lIns="0" bIns="0" rIns="0">
            <a:spAutoFit/>
          </a:bodyPr>
          <a:lstStyle/>
          <a:p>
            <a:pPr algn="ctr">
              <a:lnSpc>
                <a:spcPts val="2966"/>
              </a:lnSpc>
            </a:pPr>
            <a:r>
              <a:rPr lang="en-US" sz="2118" b="true">
                <a:solidFill>
                  <a:srgbClr val="FFFFFF"/>
                </a:solidFill>
                <a:latin typeface="Champagne &amp; Limousines 1 Bold"/>
                <a:ea typeface="Champagne &amp; Limousines 1 Bold"/>
                <a:cs typeface="Champagne &amp; Limousines 1 Bold"/>
                <a:sym typeface="Champagne &amp; Limousines 1 Bold"/>
              </a:rPr>
              <a:t>THEMATIQUES ABORDÉES ET MISE EN PRATIQUE </a:t>
            </a:r>
          </a:p>
        </p:txBody>
      </p:sp>
      <p:sp>
        <p:nvSpPr>
          <p:cNvPr name="TextBox 6" id="6"/>
          <p:cNvSpPr txBox="true"/>
          <p:nvPr/>
        </p:nvSpPr>
        <p:spPr>
          <a:xfrm rot="0">
            <a:off x="-285738" y="10351707"/>
            <a:ext cx="8131476" cy="296128"/>
          </a:xfrm>
          <a:prstGeom prst="rect">
            <a:avLst/>
          </a:prstGeom>
        </p:spPr>
        <p:txBody>
          <a:bodyPr anchor="t" rtlCol="false" tIns="0" lIns="0" bIns="0" rIns="0">
            <a:spAutoFit/>
          </a:bodyPr>
          <a:lstStyle/>
          <a:p>
            <a:pPr algn="ctr">
              <a:lnSpc>
                <a:spcPts val="1149"/>
              </a:lnSpc>
            </a:pPr>
            <a:r>
              <a:rPr lang="en-US" sz="821" b="true">
                <a:solidFill>
                  <a:srgbClr val="000000"/>
                </a:solidFill>
                <a:latin typeface="Champagne &amp; Limousines 2 Bold"/>
                <a:ea typeface="Champagne &amp; Limousines 2 Bold"/>
                <a:cs typeface="Champagne &amp; Limousines 2 Bold"/>
                <a:sym typeface="Champagne &amp; Limousines 2 Bold"/>
              </a:rPr>
              <a:t> 10 rue du Général D. White 59135 Wallers /325 Quai Pompidou 34280 La Grande Motte </a:t>
            </a:r>
          </a:p>
          <a:p>
            <a:pPr algn="ctr">
              <a:lnSpc>
                <a:spcPts val="1149"/>
              </a:lnSpc>
            </a:pPr>
            <a:r>
              <a:rPr lang="en-US" sz="821" b="true">
                <a:solidFill>
                  <a:srgbClr val="000000"/>
                </a:solidFill>
                <a:latin typeface="Champagne &amp; Limousines 2 Bold"/>
                <a:ea typeface="Champagne &amp; Limousines 2 Bold"/>
                <a:cs typeface="Champagne &amp; Limousines 2 Bold"/>
                <a:sym typeface="Champagne &amp; Limousines 2 Bold"/>
              </a:rPr>
              <a:t>06.50.23.13.83 contact@blackoz.fr Siret 878 989 110 00019</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C8AD80"/>
        </a:solidFill>
      </p:bgPr>
    </p:bg>
    <p:spTree>
      <p:nvGrpSpPr>
        <p:cNvPr id="1" name=""/>
        <p:cNvGrpSpPr/>
        <p:nvPr/>
      </p:nvGrpSpPr>
      <p:grpSpPr>
        <a:xfrm>
          <a:off x="0" y="0"/>
          <a:ext cx="0" cy="0"/>
          <a:chOff x="0" y="0"/>
          <a:chExt cx="0" cy="0"/>
        </a:xfrm>
      </p:grpSpPr>
      <p:sp>
        <p:nvSpPr>
          <p:cNvPr name="Freeform 2" id="2"/>
          <p:cNvSpPr/>
          <p:nvPr/>
        </p:nvSpPr>
        <p:spPr>
          <a:xfrm flipH="false" flipV="false" rot="0">
            <a:off x="5698230" y="-416570"/>
            <a:ext cx="2211540" cy="2210619"/>
          </a:xfrm>
          <a:custGeom>
            <a:avLst/>
            <a:gdLst/>
            <a:ahLst/>
            <a:cxnLst/>
            <a:rect r="r" b="b" t="t" l="l"/>
            <a:pathLst>
              <a:path h="2210619" w="2211540">
                <a:moveTo>
                  <a:pt x="0" y="0"/>
                </a:moveTo>
                <a:lnTo>
                  <a:pt x="2211540" y="0"/>
                </a:lnTo>
                <a:lnTo>
                  <a:pt x="2211540" y="2210618"/>
                </a:lnTo>
                <a:lnTo>
                  <a:pt x="0" y="2210618"/>
                </a:lnTo>
                <a:lnTo>
                  <a:pt x="0" y="0"/>
                </a:lnTo>
                <a:close/>
              </a:path>
            </a:pathLst>
          </a:custGeom>
          <a:blipFill>
            <a:blip r:embed="rId2"/>
            <a:stretch>
              <a:fillRect l="0" t="0" r="0" b="0"/>
            </a:stretch>
          </a:blipFill>
        </p:spPr>
      </p:sp>
      <p:sp>
        <p:nvSpPr>
          <p:cNvPr name="TextBox 3" id="3"/>
          <p:cNvSpPr txBox="true"/>
          <p:nvPr/>
        </p:nvSpPr>
        <p:spPr>
          <a:xfrm rot="0">
            <a:off x="-1758809" y="285121"/>
            <a:ext cx="6780406" cy="750086"/>
          </a:xfrm>
          <a:prstGeom prst="rect">
            <a:avLst/>
          </a:prstGeom>
        </p:spPr>
        <p:txBody>
          <a:bodyPr anchor="t" rtlCol="false" tIns="0" lIns="0" bIns="0" rIns="0">
            <a:spAutoFit/>
          </a:bodyPr>
          <a:lstStyle/>
          <a:p>
            <a:pPr algn="ctr">
              <a:lnSpc>
                <a:spcPts val="2966"/>
              </a:lnSpc>
            </a:pPr>
            <a:r>
              <a:rPr lang="en-US" sz="2118" b="true">
                <a:solidFill>
                  <a:srgbClr val="FFFFFF"/>
                </a:solidFill>
                <a:latin typeface="Champagne &amp; Limousines 1 Bold"/>
                <a:ea typeface="Champagne &amp; Limousines 1 Bold"/>
                <a:cs typeface="Champagne &amp; Limousines 1 Bold"/>
                <a:sym typeface="Champagne &amp; Limousines 1 Bold"/>
              </a:rPr>
              <a:t>III-Team building</a:t>
            </a:r>
          </a:p>
          <a:p>
            <a:pPr algn="ctr">
              <a:lnSpc>
                <a:spcPts val="2966"/>
              </a:lnSpc>
            </a:pPr>
          </a:p>
        </p:txBody>
      </p:sp>
      <p:sp>
        <p:nvSpPr>
          <p:cNvPr name="TextBox 4" id="4"/>
          <p:cNvSpPr txBox="true"/>
          <p:nvPr/>
        </p:nvSpPr>
        <p:spPr>
          <a:xfrm rot="0">
            <a:off x="0" y="10301822"/>
            <a:ext cx="8131476" cy="296128"/>
          </a:xfrm>
          <a:prstGeom prst="rect">
            <a:avLst/>
          </a:prstGeom>
        </p:spPr>
        <p:txBody>
          <a:bodyPr anchor="t" rtlCol="false" tIns="0" lIns="0" bIns="0" rIns="0">
            <a:spAutoFit/>
          </a:bodyPr>
          <a:lstStyle/>
          <a:p>
            <a:pPr algn="ctr">
              <a:lnSpc>
                <a:spcPts val="1149"/>
              </a:lnSpc>
            </a:pPr>
            <a:r>
              <a:rPr lang="en-US" sz="821" b="true">
                <a:solidFill>
                  <a:srgbClr val="000000"/>
                </a:solidFill>
                <a:latin typeface="Champagne &amp; Limousines 2 Bold"/>
                <a:ea typeface="Champagne &amp; Limousines 2 Bold"/>
                <a:cs typeface="Champagne &amp; Limousines 2 Bold"/>
                <a:sym typeface="Champagne &amp; Limousines 2 Bold"/>
              </a:rPr>
              <a:t> 10 rue du Général D. White 59135 Wallers /325 Quai Pompidou 34280 La Grande Motte </a:t>
            </a:r>
          </a:p>
          <a:p>
            <a:pPr algn="ctr">
              <a:lnSpc>
                <a:spcPts val="1149"/>
              </a:lnSpc>
            </a:pPr>
            <a:r>
              <a:rPr lang="en-US" sz="821" b="true">
                <a:solidFill>
                  <a:srgbClr val="000000"/>
                </a:solidFill>
                <a:latin typeface="Champagne &amp; Limousines 2 Bold"/>
                <a:ea typeface="Champagne &amp; Limousines 2 Bold"/>
                <a:cs typeface="Champagne &amp; Limousines 2 Bold"/>
                <a:sym typeface="Champagne &amp; Limousines 2 Bold"/>
              </a:rPr>
              <a:t>06.50.23.13.83 contact@blackoz.fr Siret 878 989 110 00019</a:t>
            </a:r>
          </a:p>
        </p:txBody>
      </p:sp>
      <p:sp>
        <p:nvSpPr>
          <p:cNvPr name="TextBox 5" id="5"/>
          <p:cNvSpPr txBox="true"/>
          <p:nvPr/>
        </p:nvSpPr>
        <p:spPr>
          <a:xfrm rot="0">
            <a:off x="1522171" y="9878850"/>
            <a:ext cx="5087133" cy="296905"/>
          </a:xfrm>
          <a:prstGeom prst="rect">
            <a:avLst/>
          </a:prstGeom>
        </p:spPr>
        <p:txBody>
          <a:bodyPr anchor="t" rtlCol="false" tIns="0" lIns="0" bIns="0" rIns="0">
            <a:spAutoFit/>
          </a:bodyPr>
          <a:lstStyle/>
          <a:p>
            <a:pPr algn="ctr">
              <a:lnSpc>
                <a:spcPts val="2225"/>
              </a:lnSpc>
            </a:pPr>
            <a:r>
              <a:rPr lang="en-US" sz="1589" b="true">
                <a:solidFill>
                  <a:srgbClr val="000000"/>
                </a:solidFill>
                <a:latin typeface="Champagne &amp; Limousines 1 Bold"/>
                <a:ea typeface="Champagne &amp; Limousines 1 Bold"/>
                <a:cs typeface="Champagne &amp; Limousines 1 Bold"/>
                <a:sym typeface="Champagne &amp; Limousines 1 Bold"/>
              </a:rPr>
              <a:t>Une entreprise qui Oz est une entreprise qui gagne</a:t>
            </a:r>
          </a:p>
        </p:txBody>
      </p:sp>
      <p:sp>
        <p:nvSpPr>
          <p:cNvPr name="Freeform 6" id="6">
            <a:hlinkClick r:id="rId4" tooltip="https://www.blackoz.fr/entreprise/"/>
          </p:cNvPr>
          <p:cNvSpPr/>
          <p:nvPr/>
        </p:nvSpPr>
        <p:spPr>
          <a:xfrm flipH="false" flipV="false" rot="0">
            <a:off x="250121" y="885485"/>
            <a:ext cx="5201529" cy="1817126"/>
          </a:xfrm>
          <a:custGeom>
            <a:avLst/>
            <a:gdLst/>
            <a:ahLst/>
            <a:cxnLst/>
            <a:rect r="r" b="b" t="t" l="l"/>
            <a:pathLst>
              <a:path h="1817126" w="5201529">
                <a:moveTo>
                  <a:pt x="0" y="0"/>
                </a:moveTo>
                <a:lnTo>
                  <a:pt x="5201529" y="0"/>
                </a:lnTo>
                <a:lnTo>
                  <a:pt x="5201529" y="1817127"/>
                </a:lnTo>
                <a:lnTo>
                  <a:pt x="0" y="1817127"/>
                </a:lnTo>
                <a:lnTo>
                  <a:pt x="0" y="0"/>
                </a:lnTo>
                <a:close/>
              </a:path>
            </a:pathLst>
          </a:custGeom>
          <a:blipFill>
            <a:blip r:embed="rId3"/>
            <a:stretch>
              <a:fillRect l="-6358" t="-60668" r="0" b="-33367"/>
            </a:stretch>
          </a:blipFill>
        </p:spPr>
      </p:sp>
      <p:sp>
        <p:nvSpPr>
          <p:cNvPr name="TextBox 7" id="7"/>
          <p:cNvSpPr txBox="true"/>
          <p:nvPr/>
        </p:nvSpPr>
        <p:spPr>
          <a:xfrm rot="0">
            <a:off x="260046" y="3340124"/>
            <a:ext cx="7039909" cy="6707388"/>
          </a:xfrm>
          <a:prstGeom prst="rect">
            <a:avLst/>
          </a:prstGeom>
        </p:spPr>
        <p:txBody>
          <a:bodyPr anchor="t" rtlCol="false" tIns="0" lIns="0" bIns="0" rIns="0">
            <a:spAutoFit/>
          </a:bodyPr>
          <a:lstStyle/>
          <a:p>
            <a:pPr algn="l">
              <a:lnSpc>
                <a:spcPts val="2001"/>
              </a:lnSpc>
            </a:pPr>
          </a:p>
          <a:p>
            <a:pPr algn="l">
              <a:lnSpc>
                <a:spcPts val="2001"/>
              </a:lnSpc>
            </a:pPr>
            <a:r>
              <a:rPr lang="en-US" sz="1429">
                <a:solidFill>
                  <a:srgbClr val="000000"/>
                </a:solidFill>
                <a:latin typeface="Champagne &amp; Limousines 2 Bold"/>
                <a:ea typeface="Champagne &amp; Limousines 2 Bold"/>
                <a:cs typeface="Champagne &amp; Limousines 2 Bold"/>
                <a:sym typeface="Champagne &amp; Limousines 2 Bold"/>
              </a:rPr>
              <a:t>Et si vous redonniez du sens à la cohésion d’équipe en sortant de l’ordinaire ?</a:t>
            </a:r>
          </a:p>
          <a:p>
            <a:pPr algn="l">
              <a:lnSpc>
                <a:spcPts val="2001"/>
              </a:lnSpc>
            </a:pPr>
            <a:r>
              <a:rPr lang="en-US" sz="1429">
                <a:solidFill>
                  <a:srgbClr val="000000"/>
                </a:solidFill>
                <a:latin typeface="Champagne &amp; Limousines 2 Bold"/>
                <a:ea typeface="Champagne &amp; Limousines 2 Bold"/>
                <a:cs typeface="Champagne &amp; Limousines 2 Bold"/>
                <a:sym typeface="Champagne &amp; Limousines 2 Bold"/>
              </a:rPr>
              <a:t>Nos team buildings sensoriels invitent vos collaborateurs à vivre</a:t>
            </a:r>
            <a:r>
              <a:rPr lang="en-US" sz="1429">
                <a:solidFill>
                  <a:srgbClr val="000000"/>
                </a:solidFill>
                <a:latin typeface="Champagne &amp; Limousines 2 Bold"/>
                <a:ea typeface="Champagne &amp; Limousines 2 Bold"/>
                <a:cs typeface="Champagne &amp; Limousines 2 Bold"/>
                <a:sym typeface="Champagne &amp; Limousines 2 Bold"/>
              </a:rPr>
              <a:t> une expérience personnelle et collective </a:t>
            </a:r>
            <a:r>
              <a:rPr lang="en-US" sz="1429">
                <a:solidFill>
                  <a:srgbClr val="000000"/>
                </a:solidFill>
                <a:latin typeface="Champagne &amp; Limousines 2 Bold"/>
                <a:ea typeface="Champagne &amp; Limousines 2 Bold"/>
                <a:cs typeface="Champagne &amp; Limousines 2 Bold"/>
                <a:sym typeface="Champagne &amp; Limousines 2 Bold"/>
              </a:rPr>
              <a:t>les yeux bandés. Loin des classiques du genre, nous proposons des activités où la vue disparaît pour laisser place</a:t>
            </a:r>
            <a:r>
              <a:rPr lang="en-US" sz="1429">
                <a:solidFill>
                  <a:srgbClr val="FFFFFF"/>
                </a:solidFill>
                <a:latin typeface="Champagne &amp; Limousines 2 Bold"/>
                <a:ea typeface="Champagne &amp; Limousines 2 Bold"/>
                <a:cs typeface="Champagne &amp; Limousines 2 Bold"/>
                <a:sym typeface="Champagne &amp; Limousines 2 Bold"/>
              </a:rPr>
              <a:t> à la confiance, à l’écoute, à l’entraide et au dépassement de soi.</a:t>
            </a:r>
          </a:p>
          <a:p>
            <a:pPr algn="l">
              <a:lnSpc>
                <a:spcPts val="2001"/>
              </a:lnSpc>
            </a:pPr>
            <a:r>
              <a:rPr lang="en-US" sz="1429">
                <a:solidFill>
                  <a:srgbClr val="000000"/>
                </a:solidFill>
                <a:latin typeface="Champagne &amp; Limousines 2 Bold"/>
                <a:ea typeface="Champagne &amp; Limousines 2 Bold"/>
                <a:cs typeface="Champagne &amp; Limousines 2 Bold"/>
                <a:sym typeface="Champagne &amp; Limousines 2 Bold"/>
              </a:rPr>
              <a:t>L’objectif ? Apprendre à </a:t>
            </a:r>
            <a:r>
              <a:rPr lang="en-US" sz="1429">
                <a:solidFill>
                  <a:srgbClr val="FFFFFF"/>
                </a:solidFill>
                <a:latin typeface="Champagne &amp; Limousines 2 Bold"/>
                <a:ea typeface="Champagne &amp; Limousines 2 Bold"/>
                <a:cs typeface="Champagne &amp; Limousines 2 Bold"/>
                <a:sym typeface="Champagne &amp; Limousines 2 Bold"/>
              </a:rPr>
              <a:t>mieux se connaître, développer la coopération, renforcer la cohésion et réveiller les sens</a:t>
            </a:r>
            <a:r>
              <a:rPr lang="en-US" sz="1429">
                <a:solidFill>
                  <a:srgbClr val="000000"/>
                </a:solidFill>
                <a:latin typeface="Champagne &amp; Limousines 2 Bold"/>
                <a:ea typeface="Champagne &amp; Limousines 2 Bold"/>
                <a:cs typeface="Champagne &amp; Limousines 2 Bold"/>
                <a:sym typeface="Champagne &amp; Limousines 2 Bold"/>
              </a:rPr>
              <a:t>. Lorsque la vue s’efface, les repères changent, et les membres de l’équipe doivent s'appuyer sur l'autre, oser lâcher prise, et </a:t>
            </a:r>
            <a:r>
              <a:rPr lang="en-US" sz="1429">
                <a:solidFill>
                  <a:srgbClr val="FFFFFF"/>
                </a:solidFill>
                <a:latin typeface="Champagne &amp; Limousines 2 Bold"/>
                <a:ea typeface="Champagne &amp; Limousines 2 Bold"/>
                <a:cs typeface="Champagne &amp; Limousines 2 Bold"/>
                <a:sym typeface="Champagne &amp; Limousines 2 Bold"/>
              </a:rPr>
              <a:t>apprendre à fonctionner autrement ensemble.</a:t>
            </a:r>
          </a:p>
          <a:p>
            <a:pPr algn="l">
              <a:lnSpc>
                <a:spcPts val="2001"/>
              </a:lnSpc>
            </a:pPr>
            <a:r>
              <a:rPr lang="en-US" sz="1429">
                <a:solidFill>
                  <a:srgbClr val="000000"/>
                </a:solidFill>
                <a:latin typeface="Champagne &amp; Limousines 2 Bold"/>
                <a:ea typeface="Champagne &amp; Limousines 2 Bold"/>
                <a:cs typeface="Champagne &amp; Limousines 2 Bold"/>
                <a:sym typeface="Champagne &amp; Limousines 2 Bold"/>
              </a:rPr>
              <a:t>Nos formats sont aussi variés qu’adaptables :</a:t>
            </a:r>
          </a:p>
          <a:p>
            <a:pPr algn="l" marL="308655" indent="-154327" lvl="1">
              <a:lnSpc>
                <a:spcPts val="2001"/>
              </a:lnSpc>
              <a:buFont typeface="Arial"/>
              <a:buChar char="•"/>
            </a:pPr>
            <a:r>
              <a:rPr lang="en-US" sz="1429">
                <a:solidFill>
                  <a:srgbClr val="FFFFFF"/>
                </a:solidFill>
                <a:latin typeface="Champagne &amp; Limousines 2 Bold"/>
                <a:ea typeface="Champagne &amp; Limousines 2 Bold"/>
                <a:cs typeface="Champagne &amp; Limousines 2 Bold"/>
                <a:sym typeface="Champagne &amp; Limousines 2 Bold"/>
              </a:rPr>
              <a:t> </a:t>
            </a:r>
            <a:r>
              <a:rPr lang="en-US" sz="1429">
                <a:solidFill>
                  <a:srgbClr val="FFFFFF"/>
                </a:solidFill>
                <a:latin typeface="Champagne &amp; Limousines 2 Bold"/>
                <a:ea typeface="Champagne &amp; Limousines 2 Bold"/>
                <a:cs typeface="Champagne &amp; Limousines 2 Bold"/>
                <a:sym typeface="Champagne &amp; Limousines 2 Bold"/>
              </a:rPr>
              <a:t>Balades méditatives en forêt</a:t>
            </a:r>
            <a:r>
              <a:rPr lang="en-US" sz="1429">
                <a:solidFill>
                  <a:srgbClr val="000000"/>
                </a:solidFill>
                <a:latin typeface="Champagne &amp; Limousines 2 Bold"/>
                <a:ea typeface="Champagne &amp; Limousines 2 Bold"/>
                <a:cs typeface="Champagne &amp; Limousines 2 Bold"/>
                <a:sym typeface="Champagne &amp; Limousines 2 Bold"/>
              </a:rPr>
              <a:t>, pour se reconnecter à soi, à la nature et aux autres, dans une ambiance apaisante et hors du temps.</a:t>
            </a:r>
          </a:p>
          <a:p>
            <a:pPr algn="l" marL="308655" indent="-154327" lvl="1">
              <a:lnSpc>
                <a:spcPts val="2001"/>
              </a:lnSpc>
              <a:buFont typeface="Arial"/>
              <a:buChar char="•"/>
            </a:pPr>
            <a:r>
              <a:rPr lang="en-US" sz="1429">
                <a:solidFill>
                  <a:srgbClr val="000000"/>
                </a:solidFill>
                <a:latin typeface="Champagne &amp; Limousines 2 Bold"/>
                <a:ea typeface="Champagne &amp; Limousines 2 Bold"/>
                <a:cs typeface="Champagne &amp; Limousines 2 Bold"/>
                <a:sym typeface="Champagne &amp; Limousines 2 Bold"/>
              </a:rPr>
              <a:t> </a:t>
            </a:r>
            <a:r>
              <a:rPr lang="en-US" sz="1429">
                <a:solidFill>
                  <a:srgbClr val="FFFFFF"/>
                </a:solidFill>
                <a:latin typeface="Champagne &amp; Limousines 2 Bold"/>
                <a:ea typeface="Champagne &amp; Limousines 2 Bold"/>
                <a:cs typeface="Champagne &amp; Limousines 2 Bold"/>
                <a:sym typeface="Champagne &amp; Limousines 2 Bold"/>
              </a:rPr>
              <a:t>Défis et jeux d’équipe en intérieur ou extérieur</a:t>
            </a:r>
            <a:r>
              <a:rPr lang="en-US" sz="1429">
                <a:solidFill>
                  <a:srgbClr val="000000"/>
                </a:solidFill>
                <a:latin typeface="Champagne &amp; Limousines 2 Bold"/>
                <a:ea typeface="Champagne &amp; Limousines 2 Bold"/>
                <a:cs typeface="Champagne &amp; Limousines 2 Bold"/>
                <a:sym typeface="Champagne &amp; Limousines 2 Bold"/>
              </a:rPr>
              <a:t>, où les participants doivent communiquer, coopérer et se faire confiance pour relever des challenges ludiques et stimulants.</a:t>
            </a:r>
          </a:p>
          <a:p>
            <a:pPr algn="l" marL="308655" indent="-154327" lvl="1">
              <a:lnSpc>
                <a:spcPts val="2001"/>
              </a:lnSpc>
              <a:buFont typeface="Arial"/>
              <a:buChar char="•"/>
            </a:pPr>
            <a:r>
              <a:rPr lang="en-US" sz="1429">
                <a:solidFill>
                  <a:srgbClr val="FFFFFF"/>
                </a:solidFill>
                <a:latin typeface="Champagne &amp; Limousines 2 Bold"/>
                <a:ea typeface="Champagne &amp; Limousines 2 Bold"/>
                <a:cs typeface="Champagne &amp; Limousines 2 Bold"/>
                <a:sym typeface="Champagne &amp; Limousines 2 Bold"/>
              </a:rPr>
              <a:t> </a:t>
            </a:r>
            <a:r>
              <a:rPr lang="en-US" sz="1429">
                <a:solidFill>
                  <a:srgbClr val="FFFFFF"/>
                </a:solidFill>
                <a:latin typeface="Champagne &amp; Limousines 2 Bold"/>
                <a:ea typeface="Champagne &amp; Limousines 2 Bold"/>
                <a:cs typeface="Champagne &amp; Limousines 2 Bold"/>
                <a:sym typeface="Champagne &amp; Limousines 2 Bold"/>
              </a:rPr>
              <a:t>Créations artistiques collectives,</a:t>
            </a:r>
            <a:r>
              <a:rPr lang="en-US" sz="1429">
                <a:solidFill>
                  <a:srgbClr val="000000"/>
                </a:solidFill>
                <a:latin typeface="Champagne &amp; Limousines 2 Bold"/>
                <a:ea typeface="Champagne &amp; Limousines 2 Bold"/>
                <a:cs typeface="Champagne &amp; Limousines 2 Bold"/>
                <a:sym typeface="Champagne &amp; Limousines 2 Bold"/>
              </a:rPr>
              <a:t> pour libérer la créativité et fédérer autour d’un projet commun, en laissant chacun s’exprimer sans jugement.</a:t>
            </a:r>
          </a:p>
          <a:p>
            <a:pPr algn="l" marL="308655" indent="-154327" lvl="1">
              <a:lnSpc>
                <a:spcPts val="2001"/>
              </a:lnSpc>
              <a:buFont typeface="Arial"/>
              <a:buChar char="•"/>
            </a:pPr>
            <a:r>
              <a:rPr lang="en-US" sz="1429">
                <a:solidFill>
                  <a:srgbClr val="FFFFFF"/>
                </a:solidFill>
                <a:latin typeface="Champagne &amp; Limousines 2 Bold"/>
                <a:ea typeface="Champagne &amp; Limousines 2 Bold"/>
                <a:cs typeface="Champagne &amp; Limousines 2 Bold"/>
                <a:sym typeface="Champagne &amp; Limousines 2 Bold"/>
              </a:rPr>
              <a:t> </a:t>
            </a:r>
            <a:r>
              <a:rPr lang="en-US" sz="1429">
                <a:solidFill>
                  <a:srgbClr val="FFFFFF"/>
                </a:solidFill>
                <a:latin typeface="Champagne &amp; Limousines 2 Bold"/>
                <a:ea typeface="Champagne &amp; Limousines 2 Bold"/>
                <a:cs typeface="Champagne &amp; Limousines 2 Bold"/>
                <a:sym typeface="Champagne &amp; Limousines 2 Bold"/>
              </a:rPr>
              <a:t>Journées classiques transformées en aventures insolites,</a:t>
            </a:r>
            <a:r>
              <a:rPr lang="en-US" sz="1429">
                <a:solidFill>
                  <a:srgbClr val="000000"/>
                </a:solidFill>
                <a:latin typeface="Champagne &amp; Limousines 2 Bold"/>
                <a:ea typeface="Champagne &amp; Limousines 2 Bold"/>
                <a:cs typeface="Champagne &amp; Limousines 2 Bold"/>
                <a:sym typeface="Champagne &amp; Limousines 2 Bold"/>
              </a:rPr>
              <a:t> où même les activités du quotidien prennent une toute autre dimension sans la vue.</a:t>
            </a:r>
          </a:p>
          <a:p>
            <a:pPr algn="l">
              <a:lnSpc>
                <a:spcPts val="2001"/>
              </a:lnSpc>
            </a:pPr>
            <a:r>
              <a:rPr lang="en-US" sz="1429">
                <a:solidFill>
                  <a:srgbClr val="000000"/>
                </a:solidFill>
                <a:latin typeface="Champagne &amp; Limousines 2 Bold"/>
                <a:ea typeface="Champagne &amp; Limousines 2 Bold"/>
                <a:cs typeface="Champagne &amp; Limousines 2 Bold"/>
                <a:sym typeface="Champagne &amp; Limousines 2 Bold"/>
              </a:rPr>
              <a:t>Chaque atelier est </a:t>
            </a:r>
            <a:r>
              <a:rPr lang="en-US" sz="1429">
                <a:solidFill>
                  <a:srgbClr val="FFFFFF"/>
                </a:solidFill>
                <a:latin typeface="Champagne &amp; Limousines 2 Bold"/>
                <a:ea typeface="Champagne &amp; Limousines 2 Bold"/>
                <a:cs typeface="Champagne &amp; Limousines 2 Bold"/>
                <a:sym typeface="Champagne &amp; Limousines 2 Bold"/>
              </a:rPr>
              <a:t>100 % personnalisable</a:t>
            </a:r>
            <a:r>
              <a:rPr lang="en-US" sz="1429">
                <a:solidFill>
                  <a:srgbClr val="000000"/>
                </a:solidFill>
                <a:latin typeface="Champagne &amp; Limousines 2 Bold"/>
                <a:ea typeface="Champagne &amp; Limousines 2 Bold"/>
                <a:cs typeface="Champagne &amp; Limousines 2 Bold"/>
                <a:sym typeface="Champagne &amp; Limousines 2 Bold"/>
              </a:rPr>
              <a:t> selon vos objectifs : cohésion, intégration, dépassement, créativité, gestion du stress, etc. Nous nous adaptons à vos besoins, à vos contraintes logistiques, à votre culture d’entreprise, et à votre public.</a:t>
            </a:r>
          </a:p>
          <a:p>
            <a:pPr algn="l">
              <a:lnSpc>
                <a:spcPts val="2001"/>
              </a:lnSpc>
            </a:pPr>
            <a:r>
              <a:rPr lang="en-US" sz="1429">
                <a:solidFill>
                  <a:srgbClr val="FFFFFF"/>
                </a:solidFill>
                <a:latin typeface="Champagne &amp; Limousines 2 Bold"/>
                <a:ea typeface="Champagne &amp; Limousines 2 Bold"/>
                <a:cs typeface="Champagne &amp; Limousines 2 Bold"/>
                <a:sym typeface="Champagne &amp; Limousines 2 Bold"/>
              </a:rPr>
              <a:t>Ce concept insolite, fort en émotions et en rires, marque les esprits durablement.</a:t>
            </a:r>
            <a:r>
              <a:rPr lang="en-US" sz="1429">
                <a:solidFill>
                  <a:srgbClr val="000000"/>
                </a:solidFill>
                <a:latin typeface="Champagne &amp; Limousines 2 Bold"/>
                <a:ea typeface="Champagne &amp; Limousines 2 Bold"/>
                <a:cs typeface="Champagne &amp; Limousines 2 Bold"/>
                <a:sym typeface="Champagne &amp; Limousines 2 Bold"/>
              </a:rPr>
              <a:t> Il permet de créer des liens profonds, de révéler des talents cachés et d’installer une dynamique d’équipe basée sur la confiance et la bienveillance.</a:t>
            </a:r>
          </a:p>
          <a:p>
            <a:pPr algn="l">
              <a:lnSpc>
                <a:spcPts val="2001"/>
              </a:lnSpc>
            </a:pPr>
            <a:r>
              <a:rPr lang="en-US" sz="1429">
                <a:solidFill>
                  <a:srgbClr val="000000"/>
                </a:solidFill>
                <a:latin typeface="Champagne &amp; Limousines 2 Bold"/>
                <a:ea typeface="Champagne &amp; Limousines 2 Bold"/>
                <a:cs typeface="Champagne &amp; Limousines 2 Bold"/>
                <a:sym typeface="Champagne &amp; Limousines 2 Bold"/>
              </a:rPr>
              <a:t> </a:t>
            </a:r>
          </a:p>
          <a:p>
            <a:pPr algn="l">
              <a:lnSpc>
                <a:spcPts val="2001"/>
              </a:lnSpc>
            </a:pPr>
          </a:p>
        </p:txBody>
      </p:sp>
      <p:sp>
        <p:nvSpPr>
          <p:cNvPr name="TextBox 8" id="8"/>
          <p:cNvSpPr txBox="true"/>
          <p:nvPr/>
        </p:nvSpPr>
        <p:spPr>
          <a:xfrm rot="0">
            <a:off x="185704" y="2747443"/>
            <a:ext cx="6423601" cy="649831"/>
          </a:xfrm>
          <a:prstGeom prst="rect">
            <a:avLst/>
          </a:prstGeom>
        </p:spPr>
        <p:txBody>
          <a:bodyPr anchor="t" rtlCol="false" tIns="0" lIns="0" bIns="0" rIns="0">
            <a:spAutoFit/>
          </a:bodyPr>
          <a:lstStyle/>
          <a:p>
            <a:pPr algn="l">
              <a:lnSpc>
                <a:spcPts val="2507"/>
              </a:lnSpc>
            </a:pPr>
            <a:r>
              <a:rPr lang="en-US" sz="1791" b="true">
                <a:solidFill>
                  <a:srgbClr val="FFFFFF"/>
                </a:solidFill>
                <a:latin typeface="Champagne &amp; Limousines 1 Bold"/>
                <a:ea typeface="Champagne &amp; Limousines 1 Bold"/>
                <a:cs typeface="Champagne &amp; Limousines 1 Bold"/>
                <a:sym typeface="Champagne &amp; Limousines 1 Bold"/>
              </a:rPr>
              <a:t>Des expériences à vivre les yeux bandés pour apprendre à se connaître et souder les équipes autrement </a:t>
            </a:r>
          </a:p>
        </p:txBody>
      </p:sp>
      <p:sp>
        <p:nvSpPr>
          <p:cNvPr name="TextBox 9" id="9"/>
          <p:cNvSpPr txBox="true"/>
          <p:nvPr/>
        </p:nvSpPr>
        <p:spPr>
          <a:xfrm rot="0">
            <a:off x="876354" y="9448094"/>
            <a:ext cx="6423601" cy="335506"/>
          </a:xfrm>
          <a:prstGeom prst="rect">
            <a:avLst/>
          </a:prstGeom>
        </p:spPr>
        <p:txBody>
          <a:bodyPr anchor="t" rtlCol="false" tIns="0" lIns="0" bIns="0" rIns="0">
            <a:spAutoFit/>
          </a:bodyPr>
          <a:lstStyle/>
          <a:p>
            <a:pPr algn="l">
              <a:lnSpc>
                <a:spcPts val="2507"/>
              </a:lnSpc>
            </a:pPr>
            <a:r>
              <a:rPr lang="en-US" sz="1791" b="true">
                <a:solidFill>
                  <a:srgbClr val="FFFFFF"/>
                </a:solidFill>
                <a:latin typeface="Champagne &amp; Limousines 1 Bold"/>
                <a:ea typeface="Champagne &amp; Limousines 1 Bold"/>
                <a:cs typeface="Champagne &amp; Limousines 1 Bold"/>
                <a:sym typeface="Champagne &amp; Limousines 1 Bold"/>
              </a:rPr>
              <a:t>Une déconnexion visuelle pour une meilleure connexion humaine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DAGeaFlo9Us</dc:identifier>
  <dcterms:modified xsi:type="dcterms:W3CDTF">2011-08-01T06:04:30Z</dcterms:modified>
  <cp:revision>1</cp:revision>
  <dc:title>QVT Osez l'innovation !</dc:title>
</cp:coreProperties>
</file>